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0"/>
  </p:notesMasterIdLst>
  <p:sldIdLst>
    <p:sldId id="256" r:id="rId4"/>
    <p:sldId id="292" r:id="rId5"/>
    <p:sldId id="287" r:id="rId6"/>
    <p:sldId id="284" r:id="rId7"/>
    <p:sldId id="283" r:id="rId8"/>
    <p:sldId id="269" r:id="rId9"/>
    <p:sldId id="282" r:id="rId10"/>
    <p:sldId id="271" r:id="rId11"/>
    <p:sldId id="290" r:id="rId12"/>
    <p:sldId id="288" r:id="rId13"/>
    <p:sldId id="286" r:id="rId14"/>
    <p:sldId id="289" r:id="rId15"/>
    <p:sldId id="257" r:id="rId16"/>
    <p:sldId id="258" r:id="rId17"/>
    <p:sldId id="261" r:id="rId18"/>
    <p:sldId id="260" r:id="rId19"/>
    <p:sldId id="265" r:id="rId20"/>
    <p:sldId id="285" r:id="rId21"/>
    <p:sldId id="268" r:id="rId22"/>
    <p:sldId id="264" r:id="rId23"/>
    <p:sldId id="266" r:id="rId24"/>
    <p:sldId id="267" r:id="rId25"/>
    <p:sldId id="291" r:id="rId26"/>
    <p:sldId id="293" r:id="rId27"/>
    <p:sldId id="294" r:id="rId28"/>
    <p:sldId id="295" r:id="rId29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 autoAdjust="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AF07C-6D9A-48C5-BD43-45AD248068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8E5B1-31F6-4155-90D7-87D2057F86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E590E1-22AF-42E6-AADF-06ACEDCA0160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D6F61F-C579-4E8B-872B-9C525379F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94ED8C-DFCB-40B0-BD22-1C863D1F9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63F84-B962-472F-92AA-9168163A08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628DD-2BF0-4ABF-A91A-12BC7E623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9EE4A8-27FC-49F7-AF83-7E9C4DCF7746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4394F57-51EA-F76D-48D1-ABA704126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6A2811B-CF97-2CB8-52F9-E9FF2ADF5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5AA9E4-C510-2A12-34EE-4082A0D2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F09A6-7892-4547-9065-707C74FBD650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643840E-4080-7E75-E8A5-68E2895F0D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4D0B74E-BCC6-038A-56CC-F8592CA9E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E357753-F560-20CC-B8F7-85A023E65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35E97-9588-425D-831B-008D1BF576B8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5732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933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D9E1B29-DFEB-0432-A9A5-BD9740E8F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D9DA023-0D6B-9BC2-7D1B-8D2676A0A0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C242D89-4AC1-427A-07EB-36146C7D2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712D25-1CA6-4D21-973E-6D3F45206AC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81E3F13-2FD7-04AC-C979-CE754D2F5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A44BA89-312B-7C31-4818-59F12D258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70800F7-7F5B-2DE5-0895-38B970A5C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317A66-A2A8-4B23-BB48-19572071BEB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A678B31-F305-6276-F26A-3C35D6941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E0BDEB8-410A-248F-EFE1-A4A9530723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C19CFB7-3CAD-FB28-19C0-63CB9296E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7589B-71BD-46F8-8588-8A4216F151E3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62B3251-F5E5-1901-5EFA-0A9FB93374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C5996A8-BFD8-30D2-74BB-A6650A566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4FBC155-2475-53B5-31F0-F85DF9B57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E78D4B-9E98-4E0C-87A7-7F32537A2C0B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B5378FE-910B-A590-8945-73E7D1ED9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299EF1E-D871-A094-44AF-3DC8C34C04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924139B-2FF9-344E-EB1D-1F20122B9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4372E-8A93-4C8E-9D46-46172E661153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68563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9583CF3-19F8-EA5A-1C0A-70B02E69D5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4622878-968B-D2A1-1D27-B11E762689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975DDB3-E375-0A2C-A3AF-F441AAAB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248A96-ECD5-49D2-8E3B-CB95EE09B475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708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4918302-37AE-2C5B-CE0A-C72181E98C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038C6C0-8375-A012-FF8B-790A46B7DC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A9AA578-1659-AEC1-BE5C-FA5F698A5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FE8F6-7004-4AEC-8871-F5B171B23D58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D2B7CA4-F7F2-A645-F722-40C1AC89B6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9DBA8C1-8C26-4162-8BDE-D0BBDC9DF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4098A01-BF3D-F44E-9838-BEFC0FA21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EF8F9-F382-4D33-AF30-5F1657CD1C7F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9E5FA8D-409C-90F8-137A-397481D84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47C6670-8499-E055-1109-C7A36B58C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F7F2F0A-F5DC-406A-D8CA-E13EC84A1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7E651-11C5-45D6-A825-191FE06F479C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6435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39529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25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7769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409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1111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763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1976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C2CF123-830E-E87B-A8F9-8E457C3ABD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9549576-F8A8-692D-DF99-EBA21B588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7F29188-463F-27A2-32A7-A18AF9C75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75EAA2-4117-4D00-9E5C-A4EF3C782340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5D95F05-318B-2833-1851-E93E6706D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AC0574-063F-4D7F-F73A-801DD4C38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2732A22-7782-4A10-7F1D-3C47A5421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545FB-CBB2-4870-B299-55D8A3CD8BFE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5E51F01-7515-4755-BA42-738A261139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E05FACF-DC4F-3B4B-F939-DADAA1833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B1005AF-9A6E-BC0F-36DC-C6F2D35A1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13C64C-0C69-4426-A2EE-C572DC0216F1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EE4A8-27FC-49F7-AF83-7E9C4DCF7746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9230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458CAA-70F8-E4CA-A029-AF14856E29B7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3D3FE3-DC99-5077-FB07-2FBBF6CC6590}"/>
              </a:ext>
            </a:extLst>
          </p:cNvPr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470CD-7E95-6CBE-23A1-1136C7CB1521}"/>
              </a:ext>
            </a:extLst>
          </p:cNvPr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77010-AEA7-BD62-A89F-200788651FAD}"/>
              </a:ext>
            </a:extLst>
          </p:cNvPr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FCB6F0B4-A668-6EA2-4731-DFF6BD085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3CBC47A-7566-0E34-344D-D59AE9810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F0376702-5778-2500-E798-2B505F0BD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7F19B7C-C001-4DAB-DE59-EC8BFFF73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39ADC93-DFB7-173E-0B29-C4F5DC0E5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6500DDBF-92FA-175F-A056-562125106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AA08C0-5DE0-EDDA-5360-0158CC64CE23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7C2AFC-A155-B082-431E-3D52F300D2A6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7956FA-DCF5-E7A7-0C5C-0840B8B749AA}"/>
              </a:ext>
            </a:extLst>
          </p:cNvPr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0A0BB2-61C1-7C75-976F-259A7B2BB618}"/>
              </a:ext>
            </a:extLst>
          </p:cNvPr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2B626D-44DE-BA0F-80A3-248D8938A528}"/>
              </a:ext>
            </a:extLst>
          </p:cNvPr>
          <p:cNvSpPr/>
          <p:nvPr/>
        </p:nvSpPr>
        <p:spPr bwMode="auto">
          <a:xfrm>
            <a:off x="2217738" y="5788025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82A4E4-1A70-3BE9-E79D-C11D767FC9BE}"/>
              </a:ext>
            </a:extLst>
          </p:cNvPr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807F6904-3EDA-B46E-0146-23E2AAE0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35A6-04FE-4866-AB2D-E3106F411AD8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7043A59A-04C7-DD91-FCA0-A468BBD9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E0F10146-5749-588E-75D2-A584493B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6D1F5C01-955C-4224-99AB-3D4CB1AD9B2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98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0AF190C-64CB-2B0E-C690-4641554B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822B-A320-4CD1-82B3-AF5F298060D9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C3EC2BA-1967-FF02-461C-8527410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CFB7B2D-2B1E-404E-36AE-3C4CA5CD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FC8F7-A5C1-47B2-B5D8-0972F9A3E61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6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3CDB5DD-EE7F-D139-C6B9-1E75ADE7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53B-F446-4695-9D17-337A8C554EE8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FA0F2B4-BF2B-695A-5988-588D1D9F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0FC575A-9B07-8F14-C82E-EF8E92B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76DC-004D-4BE4-8A05-C989C74F287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717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CBBCD46C-8E70-D2B5-E1E7-11C1D715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F4D41B-F392-415C-800B-5BB0237E3242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278FCEE-59FA-A824-F51F-A8254DD7A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5E042-878F-4322-967C-B324BBA18A16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9437117-E43E-512B-AFE0-659BB6AB8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09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A79BD-018E-1736-CF90-97F4E752F599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EC16E-9166-5530-A6C0-FE78039C31F6}"/>
              </a:ext>
            </a:extLst>
          </p:cNvPr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BA7C3C-6FAD-1D66-E9A9-DC496A4912AA}"/>
              </a:ext>
            </a:extLst>
          </p:cNvPr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A0DEF-BA37-A421-AB23-8D612F70738D}"/>
              </a:ext>
            </a:extLst>
          </p:cNvPr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0816D92-251B-22C2-E1C3-2F660BC2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A2F35FD-B475-7A80-A598-A400C7DD7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300A61F-0DB2-16B7-9A5A-97396ACB1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B159059-77E4-67D3-80C5-5974CEB72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6F3B373-C274-2329-3B67-1692ABF69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EC253-B136-8A5C-6716-01EB81701854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B9B588-48CE-1A91-0CF4-0CF042967EEC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5CF9E3-6FC3-796A-9BF3-C63908E5E6CE}"/>
              </a:ext>
            </a:extLst>
          </p:cNvPr>
          <p:cNvSpPr/>
          <p:nvPr/>
        </p:nvSpPr>
        <p:spPr bwMode="auto">
          <a:xfrm>
            <a:off x="1765300" y="4867275"/>
            <a:ext cx="8572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27C732-656B-CD0E-D3FC-EC9B35FEC357}"/>
              </a:ext>
            </a:extLst>
          </p:cNvPr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FDF7A8-90CB-A15A-8CE1-E5946774D6FA}"/>
              </a:ext>
            </a:extLst>
          </p:cNvPr>
          <p:cNvSpPr/>
          <p:nvPr/>
        </p:nvSpPr>
        <p:spPr bwMode="auto">
          <a:xfrm>
            <a:off x="2217738" y="5791200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CE1954-5730-5021-F744-59BA7855A61E}"/>
              </a:ext>
            </a:extLst>
          </p:cNvPr>
          <p:cNvSpPr/>
          <p:nvPr/>
        </p:nvSpPr>
        <p:spPr bwMode="auto">
          <a:xfrm>
            <a:off x="2506663" y="4479925"/>
            <a:ext cx="48577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DCF20C76-371C-4884-DCE1-FB2E94866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D3D419-1F10-1374-0802-B2CE9731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C881-4538-46A5-ADA1-024E6F17D7D9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0D70920-F7E1-4AAD-7EC0-BF36C9AF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800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D870472-76F5-E66A-EBB8-4D1DA548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593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E6112F9C-A444-4B8F-908F-C10580D1A0D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76433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2B1DD8C-BF34-CA03-3546-F932155C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B55F-F597-4F79-96E9-FA1AB2D813D7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D291ECF-AFB7-0272-0E24-8930B03D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488470A-B236-0CBE-DEB7-D60CDB9E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D46F-4602-494C-AFB9-434C006DD33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54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1AD621E-1C54-03B8-8F27-CD8CABB3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F1AF-3C66-43C4-9D81-0754FE49CEAE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D3F895-2C9D-4673-9E66-28AD6FA1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A14E48B-3F5E-0393-7061-D609B8F4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E488E-CC67-4948-890F-9B8F73BF60C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246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1E1C7D0-BB28-E368-D04F-B278FB3A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622623-6D54-4C6B-8497-FBF281F0AAAE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193E1D0-DBDA-854C-03D5-9FCC5AEEF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BB29BD-2C6D-40F2-916D-FF6F802C6BAE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EAC89AA-1F57-9EAA-6ED4-10DD7A1AD3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25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8DD120C-FC56-8A4C-CC0A-B69BAD17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E759-5B74-49EE-A02E-EDF20EC7742B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1134D-12E0-CBFE-41AE-58120575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9EB1FB51-6DBC-B0B2-6615-90D8EB2F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060D1-C3B7-4DB9-ABB7-C9D59A2DEC8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981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B1263FF-EB0B-4752-95EF-0DE90A412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1D5B82E-6958-91CD-4500-A8A4A5504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16">
            <a:extLst>
              <a:ext uri="{FF2B5EF4-FFF2-40B4-BE49-F238E27FC236}">
                <a16:creationId xmlns:a16="http://schemas.microsoft.com/office/drawing/2014/main" id="{34F67A36-08DE-DA59-BA6E-94DA20B18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1769E5C1-966A-C311-5069-A32D8649C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F0D1C-2672-869F-7229-9EC79F6FD4F8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F4BC6E98-00D8-2878-DEF1-A0F2C9AAF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743834-E070-BD64-7C84-F669ABBDD57D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0">
            <a:extLst>
              <a:ext uri="{FF2B5EF4-FFF2-40B4-BE49-F238E27FC236}">
                <a16:creationId xmlns:a16="http://schemas.microsoft.com/office/drawing/2014/main" id="{09A40CB3-7F94-436F-F37E-097B51BF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B77C89-F1FF-4ABD-A03D-89A9CA58E62E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EDC30BB4-B9A9-62B6-E216-F804B3BA5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B4E53-113C-43F9-9D0B-292B2B66DEFB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6E8FE650-7B9D-A7FF-78FC-0E87A4EDE3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53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99EA0A6-3047-4881-11CC-8D2043016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4E87AE-F918-6A77-AFFF-7C7530C7CCD1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31D64EF9-CED8-4414-7025-1A1CC17FD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A4F0D1-283A-7E8A-90BA-AD1A6B2CAAB4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A1AF682C-77B3-67A0-2F60-332FA85EC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FAAA72FB-395C-AD1A-6000-78495C6BE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78888A09-A6E4-929D-286D-FF8DABEA1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AEDDB253-828E-376C-35C1-1C7E4FF7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98C70-5E96-4277-BA99-2DBEAEBB60A3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BC6BF358-3553-AFF7-C725-D956CFA78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0BF9-8A4E-4823-9DDC-211A8958B128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DC87A34-F1D3-BB3C-15E5-0C15C1653A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72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18A853FA-76E7-4907-8191-CCCCFDEE5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6D0731F4-1BC7-4155-B749-93EF5EE1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CFBA75D8-B3EF-C3CB-526E-3A9C44EC6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FDBCCD0-6943-43AB-BECF-5A13A6209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30E42-9B45-4E43-85AA-BF87E90827A0}" type="datetimeFigureOut">
              <a:rPr lang="en-CA"/>
              <a:pPr>
                <a:defRPr/>
              </a:pPr>
              <a:t>2024-02-26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72B22-6C42-4A4E-A029-1D4CBB369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0A62130-C27E-45F5-861E-1D5CE9DF5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E39D2FC3-A5C3-5B93-6C5B-619362AD5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FD4FDA-A95B-4006-B933-3A7020289F39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0C380AE7-95D7-A8EA-AC60-A5C62283A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4B4A43-6882-4D9E-84F0-2AB27AB4655A}"/>
              </a:ext>
            </a:extLst>
          </p:cNvPr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EF892D2-11EE-442D-B59B-B9CE0DDF3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FB2C6CCD-71F3-4648-BB89-F56B299A34FB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86" r:id="rId4"/>
    <p:sldLayoutId id="2147484087" r:id="rId5"/>
    <p:sldLayoutId id="2147484094" r:id="rId6"/>
    <p:sldLayoutId id="2147484088" r:id="rId7"/>
    <p:sldLayoutId id="2147484095" r:id="rId8"/>
    <p:sldLayoutId id="2147484096" r:id="rId9"/>
    <p:sldLayoutId id="2147484089" r:id="rId10"/>
    <p:sldLayoutId id="21474840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hyperlink" Target="http://javaboutique.internet.com/BallDrop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wmf"/><Relationship Id="rId10" Type="http://schemas.openxmlformats.org/officeDocument/2006/relationships/hyperlink" Target="http://www.math.uh.edu/~bekki/CUIN%206342/zscoretable.pdf" TargetMode="External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1.wmf"/><Relationship Id="rId10" Type="http://schemas.openxmlformats.org/officeDocument/2006/relationships/hyperlink" Target="http://www.math.uh.edu/~bekki/CUIN%206342/zscoretable.pdf" TargetMode="Externa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.uh.edu/~bekki/CUIN%206342/zscoretable.pdf" TargetMode="Externa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5.png"/><Relationship Id="rId18" Type="http://schemas.openxmlformats.org/officeDocument/2006/relationships/hyperlink" Target="http://www.math.uh.edu/~bekki/CUIN%206342/zscoretable.pdf" TargetMode="Externa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1.wmf"/><Relationship Id="rId12" Type="http://schemas.openxmlformats.org/officeDocument/2006/relationships/image" Target="../media/image54.png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tags" Target="../tags/tag21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67.wmf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64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62.wmf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hyperlink" Target="http://www.math.uh.edu/~bekki/CUIN%206342/zscoretable.pdf" TargetMode="External"/><Relationship Id="rId1" Type="http://schemas.openxmlformats.org/officeDocument/2006/relationships/tags" Target="../tags/tag2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9.wmf"/><Relationship Id="rId24" Type="http://schemas.openxmlformats.org/officeDocument/2006/relationships/image" Target="../media/image66.wmf"/><Relationship Id="rId5" Type="http://schemas.openxmlformats.org/officeDocument/2006/relationships/image" Target="../media/image50.wmf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68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6.bin"/><Relationship Id="rId22" Type="http://schemas.openxmlformats.org/officeDocument/2006/relationships/image" Target="../media/image65.png"/><Relationship Id="rId27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tags" Target="../tags/tag23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hyperlink" Target="http://www.math.uh.edu/~bekki/CUIN%206342/zscoretable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tags" Target="../tags/tag26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88.wmf"/><Relationship Id="rId5" Type="http://schemas.openxmlformats.org/officeDocument/2006/relationships/image" Target="../media/image83.png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92.wmf"/><Relationship Id="rId4" Type="http://schemas.openxmlformats.org/officeDocument/2006/relationships/image" Target="../media/image82.png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9.wmf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69.bin"/><Relationship Id="rId34" Type="http://schemas.openxmlformats.org/officeDocument/2006/relationships/oleObject" Target="../embeddings/oleObject77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2.bin"/><Relationship Id="rId33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29" Type="http://schemas.openxmlformats.org/officeDocument/2006/relationships/image" Target="../media/image103.wmf"/><Relationship Id="rId1" Type="http://schemas.openxmlformats.org/officeDocument/2006/relationships/tags" Target="../tags/tag27.x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64.bin"/><Relationship Id="rId24" Type="http://schemas.openxmlformats.org/officeDocument/2006/relationships/oleObject" Target="../embeddings/oleObject71.bin"/><Relationship Id="rId32" Type="http://schemas.openxmlformats.org/officeDocument/2006/relationships/oleObject" Target="../embeddings/oleObject76.bin"/><Relationship Id="rId5" Type="http://schemas.openxmlformats.org/officeDocument/2006/relationships/image" Target="../media/image85.png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oleObject" Target="../embeddings/oleObject74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68.bin"/><Relationship Id="rId31" Type="http://schemas.openxmlformats.org/officeDocument/2006/relationships/image" Target="../media/image104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Relationship Id="rId27" Type="http://schemas.openxmlformats.org/officeDocument/2006/relationships/image" Target="../media/image102.wmf"/><Relationship Id="rId30" Type="http://schemas.openxmlformats.org/officeDocument/2006/relationships/oleObject" Target="../embeddings/oleObject75.bin"/><Relationship Id="rId35" Type="http://schemas.openxmlformats.org/officeDocument/2006/relationships/image" Target="../media/image106.wmf"/><Relationship Id="rId8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4.wmf"/><Relationship Id="rId5" Type="http://schemas.openxmlformats.org/officeDocument/2006/relationships/image" Target="../media/image4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hyperlink" Target="https://www.zoology.ubc.ca/~whitlock/Kingfisher/SamplingNormal.htm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21F9-EEA5-49FD-9254-6842A19EF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2.2 Normal Distribution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AA263C77-5F10-5FD6-70CD-1C35EFED1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>
            <a:extLst>
              <a:ext uri="{FF2B5EF4-FFF2-40B4-BE49-F238E27FC236}">
                <a16:creationId xmlns:a16="http://schemas.microsoft.com/office/drawing/2014/main" id="{75C1B111-62A2-6A62-1978-9B5AE2A3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39713"/>
            <a:ext cx="1110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/>
              <a:t>Q: The following data reflects the percentage increase in milk prices from 38 stores in the past 6 months.  </a:t>
            </a:r>
            <a:br>
              <a:rPr lang="en-CA" altLang="en-US"/>
            </a:br>
            <a:r>
              <a:rPr lang="en-CA" altLang="en-US"/>
              <a:t>i) Create a normal probability plot and indicate whether if the percentage increase in milk prices is normally distributed:</a:t>
            </a:r>
          </a:p>
          <a:p>
            <a:r>
              <a:rPr lang="en-CA" altLang="en-US"/>
              <a:t>ii) Create a Histogram and check if the data is skewed or normal</a:t>
            </a:r>
          </a:p>
          <a:p>
            <a:r>
              <a:rPr lang="en-CA" altLang="en-US"/>
              <a:t>iii) Is the increase in milk prices in the last 6 months normally distributed?</a:t>
            </a:r>
          </a:p>
        </p:txBody>
      </p:sp>
      <p:sp>
        <p:nvSpPr>
          <p:cNvPr id="22531" name="TextBox 14">
            <a:extLst>
              <a:ext uri="{FF2B5EF4-FFF2-40B4-BE49-F238E27FC236}">
                <a16:creationId xmlns:a16="http://schemas.microsoft.com/office/drawing/2014/main" id="{C5823E0A-2732-A9B2-5AD4-DFCEF1261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881188"/>
            <a:ext cx="5476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300"/>
              <a:t>5</a:t>
            </a:r>
          </a:p>
          <a:p>
            <a:r>
              <a:rPr lang="en-CA" altLang="en-US" sz="2300"/>
              <a:t>6</a:t>
            </a:r>
          </a:p>
          <a:p>
            <a:r>
              <a:rPr lang="en-CA" altLang="en-US" sz="2300"/>
              <a:t>4</a:t>
            </a:r>
          </a:p>
          <a:p>
            <a:r>
              <a:rPr lang="en-CA" altLang="en-US" sz="2300"/>
              <a:t>13</a:t>
            </a:r>
          </a:p>
          <a:p>
            <a:r>
              <a:rPr lang="en-CA" altLang="en-US" sz="2300"/>
              <a:t>15</a:t>
            </a:r>
          </a:p>
          <a:p>
            <a:r>
              <a:rPr lang="en-CA" altLang="en-US" sz="2300"/>
              <a:t>17</a:t>
            </a:r>
          </a:p>
          <a:p>
            <a:r>
              <a:rPr lang="en-CA" altLang="en-US" sz="2300"/>
              <a:t>18</a:t>
            </a:r>
          </a:p>
          <a:p>
            <a:r>
              <a:rPr lang="en-CA" altLang="en-US" sz="2300"/>
              <a:t>12</a:t>
            </a:r>
          </a:p>
          <a:p>
            <a:r>
              <a:rPr lang="en-CA" altLang="en-US" sz="2300"/>
              <a:t>15</a:t>
            </a:r>
          </a:p>
          <a:p>
            <a:r>
              <a:rPr lang="en-CA" altLang="en-US" sz="2300"/>
              <a:t>14</a:t>
            </a:r>
          </a:p>
        </p:txBody>
      </p:sp>
      <p:sp>
        <p:nvSpPr>
          <p:cNvPr id="22532" name="TextBox 15">
            <a:extLst>
              <a:ext uri="{FF2B5EF4-FFF2-40B4-BE49-F238E27FC236}">
                <a16:creationId xmlns:a16="http://schemas.microsoft.com/office/drawing/2014/main" id="{91131458-6ACC-8276-E946-9F0737FF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1878013"/>
            <a:ext cx="5476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300"/>
              <a:t>22</a:t>
            </a:r>
          </a:p>
          <a:p>
            <a:r>
              <a:rPr lang="en-CA" altLang="en-US" sz="2300"/>
              <a:t>24</a:t>
            </a:r>
          </a:p>
          <a:p>
            <a:r>
              <a:rPr lang="en-CA" altLang="en-US" sz="2300"/>
              <a:t>25</a:t>
            </a:r>
          </a:p>
          <a:p>
            <a:r>
              <a:rPr lang="en-CA" altLang="en-US" sz="2300"/>
              <a:t>26</a:t>
            </a:r>
          </a:p>
          <a:p>
            <a:r>
              <a:rPr lang="en-CA" altLang="en-US" sz="2300"/>
              <a:t>27</a:t>
            </a:r>
          </a:p>
          <a:p>
            <a:r>
              <a:rPr lang="en-CA" altLang="en-US" sz="2300"/>
              <a:t>23</a:t>
            </a:r>
          </a:p>
          <a:p>
            <a:r>
              <a:rPr lang="en-CA" altLang="en-US" sz="2300"/>
              <a:t>25</a:t>
            </a:r>
          </a:p>
          <a:p>
            <a:r>
              <a:rPr lang="en-CA" altLang="en-US" sz="2300"/>
              <a:t>26</a:t>
            </a:r>
          </a:p>
          <a:p>
            <a:r>
              <a:rPr lang="en-CA" altLang="en-US" sz="2300"/>
              <a:t>29</a:t>
            </a:r>
          </a:p>
          <a:p>
            <a:endParaRPr lang="en-CA" altLang="en-US" sz="2300"/>
          </a:p>
        </p:txBody>
      </p:sp>
      <p:sp>
        <p:nvSpPr>
          <p:cNvPr id="22533" name="TextBox 16">
            <a:extLst>
              <a:ext uri="{FF2B5EF4-FFF2-40B4-BE49-F238E27FC236}">
                <a16:creationId xmlns:a16="http://schemas.microsoft.com/office/drawing/2014/main" id="{C8B1480D-38C0-A4DB-7B76-11F6BA8F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897063"/>
            <a:ext cx="86677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300"/>
              <a:t>35</a:t>
            </a:r>
          </a:p>
          <a:p>
            <a:r>
              <a:rPr lang="en-CA" altLang="en-US" sz="2300"/>
              <a:t>36</a:t>
            </a:r>
          </a:p>
          <a:p>
            <a:r>
              <a:rPr lang="en-CA" altLang="en-US" sz="2300"/>
              <a:t>38</a:t>
            </a:r>
          </a:p>
          <a:p>
            <a:r>
              <a:rPr lang="en-CA" altLang="en-US" sz="2300"/>
              <a:t>33</a:t>
            </a:r>
          </a:p>
          <a:p>
            <a:r>
              <a:rPr lang="en-CA" altLang="en-US" sz="2300"/>
              <a:t>34</a:t>
            </a:r>
          </a:p>
          <a:p>
            <a:r>
              <a:rPr lang="en-CA" altLang="en-US" sz="2300"/>
              <a:t>35</a:t>
            </a:r>
          </a:p>
          <a:p>
            <a:r>
              <a:rPr lang="en-CA" altLang="en-US" sz="2300"/>
              <a:t>36</a:t>
            </a:r>
            <a:br>
              <a:rPr lang="en-CA" altLang="en-US" sz="2300"/>
            </a:br>
            <a:r>
              <a:rPr lang="en-CA" altLang="en-US" sz="2300"/>
              <a:t>41</a:t>
            </a:r>
          </a:p>
          <a:p>
            <a:r>
              <a:rPr lang="en-CA" altLang="en-US" sz="2300"/>
              <a:t>43</a:t>
            </a:r>
          </a:p>
          <a:p>
            <a:r>
              <a:rPr lang="en-CA" altLang="en-US" sz="2300"/>
              <a:t>45</a:t>
            </a:r>
          </a:p>
          <a:p>
            <a:endParaRPr lang="en-CA" altLang="en-US" sz="2300"/>
          </a:p>
        </p:txBody>
      </p:sp>
      <p:sp>
        <p:nvSpPr>
          <p:cNvPr id="22534" name="TextBox 17">
            <a:extLst>
              <a:ext uri="{FF2B5EF4-FFF2-40B4-BE49-F238E27FC236}">
                <a16:creationId xmlns:a16="http://schemas.microsoft.com/office/drawing/2014/main" id="{3470F355-C1FB-C818-ACA5-B2AB987F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1878013"/>
            <a:ext cx="8667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300"/>
              <a:t>49</a:t>
            </a:r>
          </a:p>
          <a:p>
            <a:r>
              <a:rPr lang="en-CA" altLang="en-US" sz="2300"/>
              <a:t>47</a:t>
            </a:r>
          </a:p>
          <a:p>
            <a:r>
              <a:rPr lang="en-CA" altLang="en-US" sz="2300"/>
              <a:t>45</a:t>
            </a:r>
          </a:p>
          <a:p>
            <a:r>
              <a:rPr lang="en-CA" altLang="en-US" sz="2300"/>
              <a:t>42</a:t>
            </a:r>
            <a:br>
              <a:rPr lang="en-CA" altLang="en-US" sz="2300"/>
            </a:br>
            <a:r>
              <a:rPr lang="en-CA" altLang="en-US" sz="2300"/>
              <a:t>55</a:t>
            </a:r>
          </a:p>
          <a:p>
            <a:r>
              <a:rPr lang="en-CA" altLang="en-US" sz="2300"/>
              <a:t>57</a:t>
            </a:r>
          </a:p>
          <a:p>
            <a:r>
              <a:rPr lang="en-CA" altLang="en-US" sz="2300"/>
              <a:t>65</a:t>
            </a:r>
          </a:p>
          <a:p>
            <a:r>
              <a:rPr lang="en-CA" altLang="en-US" sz="2300"/>
              <a:t>85</a:t>
            </a:r>
            <a:br>
              <a:rPr lang="en-CA" altLang="en-US" sz="2300"/>
            </a:br>
            <a:r>
              <a:rPr lang="en-CA" altLang="en-US" sz="2300"/>
              <a:t>98</a:t>
            </a:r>
          </a:p>
          <a:p>
            <a:endParaRPr lang="en-CA" altLang="en-US" sz="230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5EF35AF6-FB95-7E54-057A-FCF5E3FB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84150"/>
            <a:ext cx="116316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2300"/>
              <a:t>Ex: Given the set of data, indicate whether if they are normally distributed, skewed left, right, bimodal by making a Normal Probability Plot</a:t>
            </a:r>
            <a:endParaRPr lang="en-CA" altLang="en-US" sz="2000">
              <a:sym typeface="Wingdings" panose="05000000000000000000" pitchFamily="2" charset="2"/>
            </a:endParaRPr>
          </a:p>
          <a:p>
            <a:pPr lvl="1">
              <a:buFont typeface="Wingdings 2" panose="05020102010507070707" pitchFamily="18" charset="2"/>
              <a:buNone/>
            </a:pPr>
            <a:endParaRPr lang="en-CA" altLang="en-US" sz="2000"/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C810160A-84EE-F4F6-DEAF-65436FFE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366838"/>
            <a:ext cx="654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/>
              <a:t>Data Set #1: </a:t>
            </a:r>
          </a:p>
          <a:p>
            <a:r>
              <a:rPr lang="en-CA" altLang="en-US"/>
              <a:t>5, 5, 4, 7, 8, 6, 9, 7, 6, 10, 11, 9, 5, 3, 4, 13, 11, 9, 8, 7, 6, 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FE9A0BBB-EB2A-FF1F-C844-5878E110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305175"/>
            <a:ext cx="6545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/>
              <a:t>Data Set #2:</a:t>
            </a:r>
          </a:p>
          <a:p>
            <a:r>
              <a:rPr lang="en-CA" altLang="en-US"/>
              <a:t>10, 13, 25, 23, 21, 16, 18, 22, 23, 16, 21, 22, 25, 26, 29, 28, 17</a:t>
            </a:r>
          </a:p>
          <a:p>
            <a:r>
              <a:rPr lang="en-CA" altLang="en-US"/>
              <a:t> 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5071AEAF-CB59-A25C-F5ED-9F8368292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203825"/>
            <a:ext cx="7775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/>
              <a:t>Data Set #3:</a:t>
            </a:r>
          </a:p>
          <a:p>
            <a:r>
              <a:rPr lang="en-CA" altLang="en-US"/>
              <a:t>31, 49, 47, 45, 44, 42, 33, 45, 44, 35, 31, 30, 32, 34, 26, 37, 36, 41, 43, </a:t>
            </a:r>
          </a:p>
          <a:p>
            <a:r>
              <a:rPr lang="en-CA" alt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>
            <a:extLst>
              <a:ext uri="{FF2B5EF4-FFF2-40B4-BE49-F238E27FC236}">
                <a16:creationId xmlns:a16="http://schemas.microsoft.com/office/drawing/2014/main" id="{70897D16-BEAB-988D-0925-36BBDC7C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343400"/>
            <a:ext cx="112760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UcParenR"/>
            </a:pPr>
            <a:r>
              <a:rPr lang="en-CA" altLang="en-US"/>
              <a:t>The relationship is NOT linear, so the sample data could not have come from a population that is normally distributed</a:t>
            </a:r>
          </a:p>
          <a:p>
            <a:pPr>
              <a:buFontTx/>
              <a:buAutoNum type="alphaUcParenR"/>
            </a:pPr>
            <a:r>
              <a:rPr lang="en-CA" altLang="en-US"/>
              <a:t>The relationship is NOT linear, so the sample data could have come from a population that is normally distributed</a:t>
            </a:r>
          </a:p>
          <a:p>
            <a:pPr>
              <a:buFontTx/>
              <a:buAutoNum type="alphaUcParenR"/>
            </a:pPr>
            <a:r>
              <a:rPr lang="en-CA" altLang="en-US"/>
              <a:t>The relationship is approximately linear, so the sample data could not have come from a population that is normally distributed</a:t>
            </a:r>
          </a:p>
          <a:p>
            <a:pPr>
              <a:buFontTx/>
              <a:buAutoNum type="alphaUcParenR"/>
            </a:pPr>
            <a:r>
              <a:rPr lang="en-CA" altLang="en-US"/>
              <a:t>The relationship is approximately linear, so the sample data could have come from a population that is normally distributed</a:t>
            </a:r>
          </a:p>
          <a:p>
            <a:pPr>
              <a:buFontTx/>
              <a:buAutoNum type="alphaUcParenR"/>
            </a:pPr>
            <a:endParaRPr lang="en-CA" altLang="en-US"/>
          </a:p>
          <a:p>
            <a:pPr>
              <a:buFontTx/>
              <a:buAutoNum type="alphaUcParenR"/>
            </a:pPr>
            <a:endParaRPr lang="en-CA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A0034-726D-48DD-8DBF-BB879D9B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11150"/>
            <a:ext cx="5603875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CA" altLang="en-US" dirty="0"/>
              <a:t>Q:  Suppose the data represents the numbers of candies in 25 different 4oz candy bags.  Use the given normal probability plot to determine if the data could have come from a normal distribution: </a:t>
            </a:r>
          </a:p>
          <a:p>
            <a:pPr marL="342900" indent="-342900">
              <a:buFontTx/>
              <a:buAutoNum type="alphaUcParenR"/>
              <a:defRPr/>
            </a:pPr>
            <a:endParaRPr lang="en-CA" altLang="en-US" dirty="0"/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2D2FB02F-8708-934B-5694-5FDACF24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82750"/>
            <a:ext cx="29400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FEB5C025-DF22-1AEB-047B-FEA4C566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92100"/>
            <a:ext cx="37258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3E1D4FF-AC8F-B4D8-5B66-AA639E7F44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982663"/>
            <a:ext cx="11168063" cy="5491162"/>
          </a:xfrm>
        </p:spPr>
        <p:txBody>
          <a:bodyPr/>
          <a:lstStyle/>
          <a:p>
            <a:pPr eaLnBrk="1" hangingPunct="1"/>
            <a:r>
              <a:rPr lang="en-CA" altLang="en-US" sz="2200"/>
              <a:t>Normal Distributions centers at the average, with the rest of the data spreading out like a bell curve</a:t>
            </a:r>
          </a:p>
          <a:p>
            <a:pPr lvl="1" eaLnBrk="1" hangingPunct="1"/>
            <a:r>
              <a:rPr lang="en-CA" altLang="en-US"/>
              <a:t>Ie: Test scores, biological characteristics: Height, weight, length, probability distributions</a:t>
            </a:r>
          </a:p>
          <a:p>
            <a:pPr eaLnBrk="1" hangingPunct="1"/>
            <a:r>
              <a:rPr lang="en-CA" altLang="en-US" sz="2200"/>
              <a:t>Most data can be standardized into a normal distribution that can be used to calculate the </a:t>
            </a:r>
            <a:r>
              <a:rPr lang="en-CA" altLang="en-US" sz="2200" b="1" i="1"/>
              <a:t>“percentile”</a:t>
            </a:r>
            <a:r>
              <a:rPr lang="en-CA" altLang="en-US" sz="2200"/>
              <a:t> of any observation</a:t>
            </a:r>
          </a:p>
          <a:p>
            <a:pPr eaLnBrk="1" hangingPunct="1"/>
            <a:r>
              <a:rPr lang="en-CA" altLang="en-US" sz="2200" i="1"/>
              <a:t>μ:</a:t>
            </a:r>
            <a:r>
              <a:rPr lang="en-CA" altLang="en-US" sz="2200"/>
              <a:t>  Mean, average of the distribution</a:t>
            </a:r>
          </a:p>
          <a:p>
            <a:pPr eaLnBrk="1" hangingPunct="1"/>
            <a:r>
              <a:rPr lang="en-CA" altLang="en-US" sz="2200"/>
              <a:t>:  Standard Deviation – gives the spread of the data</a:t>
            </a:r>
            <a:br>
              <a:rPr lang="en-CA" altLang="en-US" sz="2200"/>
            </a:br>
            <a:endParaRPr lang="en-CA" altLang="en-US" sz="2200"/>
          </a:p>
          <a:p>
            <a:pPr eaLnBrk="1" hangingPunct="1"/>
            <a:r>
              <a:rPr lang="en-CA" altLang="en-US"/>
              <a:t>“</a:t>
            </a:r>
            <a:r>
              <a:rPr lang="en-CA" altLang="en-US">
                <a:solidFill>
                  <a:srgbClr val="FF0000"/>
                </a:solidFill>
              </a:rPr>
              <a:t>Standard Normal Distribution</a:t>
            </a:r>
            <a:r>
              <a:rPr lang="en-CA" altLang="en-US"/>
              <a:t>” </a:t>
            </a:r>
            <a:r>
              <a:rPr lang="en-CA" altLang="en-US">
                <a:sym typeface="Wingdings" panose="05000000000000000000" pitchFamily="2" charset="2"/>
              </a:rPr>
              <a:t> </a:t>
            </a:r>
            <a:r>
              <a:rPr lang="en-CA" altLang="en-US" i="1">
                <a:sym typeface="Wingdings" panose="05000000000000000000" pitchFamily="2" charset="2"/>
              </a:rPr>
              <a:t>N(0,1)</a:t>
            </a:r>
            <a:r>
              <a:rPr lang="en-CA" altLang="en-US"/>
              <a:t>   [</a:t>
            </a:r>
            <a:r>
              <a:rPr lang="el-GR" altLang="en-US" i="1"/>
              <a:t>µ</a:t>
            </a:r>
            <a:r>
              <a:rPr lang="en-CA" altLang="en-US" i="1"/>
              <a:t> </a:t>
            </a:r>
            <a:r>
              <a:rPr lang="en-CA" altLang="en-US"/>
              <a:t>= 0; </a:t>
            </a:r>
            <a:r>
              <a:rPr lang="el-GR" altLang="en-US" i="1"/>
              <a:t>σ</a:t>
            </a:r>
            <a:r>
              <a:rPr lang="en-CA" altLang="en-US"/>
              <a:t> = 1]</a:t>
            </a:r>
          </a:p>
          <a:p>
            <a:pPr lvl="1" eaLnBrk="1" hangingPunct="1"/>
            <a:r>
              <a:rPr lang="en-CA" altLang="en-US"/>
              <a:t>For a standard normal distribution, the mean is 0 and the st Dev is 1.</a:t>
            </a:r>
          </a:p>
          <a:p>
            <a:pPr eaLnBrk="1" hangingPunct="1"/>
            <a:endParaRPr lang="en-CA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CA" altLang="en-US"/>
          </a:p>
          <a:p>
            <a:pPr eaLnBrk="1" hangingPunct="1"/>
            <a:endParaRPr lang="en-CA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146001-6E92-4EA8-A4E8-B5681EBF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280988"/>
            <a:ext cx="7467600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Normal Distribution</a:t>
            </a:r>
          </a:p>
        </p:txBody>
      </p:sp>
      <p:sp>
        <p:nvSpPr>
          <p:cNvPr id="26628" name="TextBox 4">
            <a:hlinkClick r:id="rId4"/>
            <a:extLst>
              <a:ext uri="{FF2B5EF4-FFF2-40B4-BE49-F238E27FC236}">
                <a16:creationId xmlns:a16="http://schemas.microsoft.com/office/drawing/2014/main" id="{2B58D48D-3300-420E-C627-E4E833FC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018213"/>
            <a:ext cx="247173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Ball Dropping Applet</a:t>
            </a:r>
          </a:p>
        </p:txBody>
      </p:sp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EEA1F012-9156-A556-746A-532A570C51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263525"/>
          <a:ext cx="158273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252" imgH="253890" progId="Equation.DSMT4">
                  <p:embed/>
                </p:oleObj>
              </mc:Choice>
              <mc:Fallback>
                <p:oleObj name="Equation" r:id="rId5" imgW="571252" imgH="253890" progId="Equation.DSMT4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EEA1F012-9156-A556-746A-532A570C5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63525"/>
                        <a:ext cx="1582737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">
            <a:extLst>
              <a:ext uri="{FF2B5EF4-FFF2-40B4-BE49-F238E27FC236}">
                <a16:creationId xmlns:a16="http://schemas.microsoft.com/office/drawing/2014/main" id="{89DA9242-7910-37F1-8D63-F200E72E8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6450" y="5762625"/>
          <a:ext cx="21050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253890" progId="Equation.DSMT4">
                  <p:embed/>
                </p:oleObj>
              </mc:Choice>
              <mc:Fallback>
                <p:oleObj name="Equation" r:id="rId7" imgW="748975" imgH="253890" progId="Equation.DSMT4">
                  <p:embed/>
                  <p:pic>
                    <p:nvPicPr>
                      <p:cNvPr id="26630" name="Object 1">
                        <a:extLst>
                          <a:ext uri="{FF2B5EF4-FFF2-40B4-BE49-F238E27FC236}">
                            <a16:creationId xmlns:a16="http://schemas.microsoft.com/office/drawing/2014/main" id="{89DA9242-7910-37F1-8D63-F200E72E8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762625"/>
                        <a:ext cx="21050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C999-3CC8-428B-B92A-04D5F0F3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Properties of Normal Distributions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9A5F209-4B8C-0C1F-2F89-AD57133CBE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1338" y="914400"/>
            <a:ext cx="10660062" cy="3411538"/>
          </a:xfrm>
        </p:spPr>
        <p:txBody>
          <a:bodyPr/>
          <a:lstStyle/>
          <a:p>
            <a:pPr eaLnBrk="1" hangingPunct="1"/>
            <a:r>
              <a:rPr lang="en-CA" altLang="en-US" sz="2200"/>
              <a:t>A continuous, symmetric, bell-shaped distribution of a variable</a:t>
            </a:r>
          </a:p>
          <a:p>
            <a:pPr eaLnBrk="1" hangingPunct="1"/>
            <a:r>
              <a:rPr lang="en-CA" altLang="en-US" sz="2200"/>
              <a:t>Symmetric about the center </a:t>
            </a:r>
            <a:r>
              <a:rPr lang="en-CA" altLang="en-US" sz="2200">
                <a:sym typeface="Wingdings" panose="05000000000000000000" pitchFamily="2" charset="2"/>
              </a:rPr>
              <a:t> </a:t>
            </a:r>
            <a:r>
              <a:rPr lang="en-CA" altLang="en-US" sz="2200"/>
              <a:t>Mean, median, and mode are in the middle at the peak</a:t>
            </a:r>
          </a:p>
          <a:p>
            <a:pPr eaLnBrk="1" hangingPunct="1"/>
            <a:r>
              <a:rPr lang="en-CA" altLang="en-US" sz="2200"/>
              <a:t>The total area under the curve is equal to 1.  So 100% of all continuous random variables fall under the curve</a:t>
            </a:r>
          </a:p>
          <a:p>
            <a:pPr eaLnBrk="1" hangingPunct="1"/>
            <a:r>
              <a:rPr lang="en-CA" altLang="en-US" sz="2200"/>
              <a:t>The two tails continue in both directions, never touching the X-axis, tail values are very small</a:t>
            </a:r>
          </a:p>
          <a:p>
            <a:pPr eaLnBrk="1" hangingPunct="1"/>
            <a:r>
              <a:rPr lang="en-CA" altLang="en-US" sz="2200"/>
              <a:t>The std dev.</a:t>
            </a:r>
            <a:r>
              <a:rPr lang="el-GR" altLang="en-US" sz="2000" i="1"/>
              <a:t> </a:t>
            </a:r>
            <a:r>
              <a:rPr lang="en-CA" altLang="en-US" sz="3000"/>
              <a:t>(</a:t>
            </a:r>
            <a:r>
              <a:rPr lang="el-GR" altLang="en-US" sz="3000"/>
              <a:t>σ</a:t>
            </a:r>
            <a:r>
              <a:rPr lang="en-CA" altLang="en-US" sz="3000"/>
              <a:t>)</a:t>
            </a:r>
            <a:r>
              <a:rPr lang="en-CA" altLang="en-US" sz="2200"/>
              <a:t> determines the width of the curve</a:t>
            </a:r>
          </a:p>
        </p:txBody>
      </p:sp>
      <p:sp>
        <p:nvSpPr>
          <p:cNvPr id="5" name="Freeform 41">
            <a:extLst>
              <a:ext uri="{FF2B5EF4-FFF2-40B4-BE49-F238E27FC236}">
                <a16:creationId xmlns:a16="http://schemas.microsoft.com/office/drawing/2014/main" id="{31D1F7B7-8F5D-C169-8572-0B40ED2A71D1}"/>
              </a:ext>
            </a:extLst>
          </p:cNvPr>
          <p:cNvSpPr>
            <a:spLocks/>
          </p:cNvSpPr>
          <p:nvPr/>
        </p:nvSpPr>
        <p:spPr bwMode="auto">
          <a:xfrm>
            <a:off x="2052638" y="4927600"/>
            <a:ext cx="3402012" cy="1312863"/>
          </a:xfrm>
          <a:custGeom>
            <a:avLst/>
            <a:gdLst>
              <a:gd name="T0" fmla="*/ 2147483646 w 1277"/>
              <a:gd name="T1" fmla="*/ 2147483646 h 286"/>
              <a:gd name="T2" fmla="*/ 2147483646 w 1277"/>
              <a:gd name="T3" fmla="*/ 2147483646 h 286"/>
              <a:gd name="T4" fmla="*/ 2147483646 w 1277"/>
              <a:gd name="T5" fmla="*/ 2147483646 h 286"/>
              <a:gd name="T6" fmla="*/ 2147483646 w 1277"/>
              <a:gd name="T7" fmla="*/ 2147483646 h 286"/>
              <a:gd name="T8" fmla="*/ 2147483646 w 1277"/>
              <a:gd name="T9" fmla="*/ 2147483646 h 286"/>
              <a:gd name="T10" fmla="*/ 2147483646 w 1277"/>
              <a:gd name="T11" fmla="*/ 2147483646 h 286"/>
              <a:gd name="T12" fmla="*/ 2147483646 w 1277"/>
              <a:gd name="T13" fmla="*/ 2147483646 h 286"/>
              <a:gd name="T14" fmla="*/ 2147483646 w 1277"/>
              <a:gd name="T15" fmla="*/ 2147483646 h 286"/>
              <a:gd name="T16" fmla="*/ 2147483646 w 1277"/>
              <a:gd name="T17" fmla="*/ 2147483646 h 286"/>
              <a:gd name="T18" fmla="*/ 2147483646 w 1277"/>
              <a:gd name="T19" fmla="*/ 2147483646 h 286"/>
              <a:gd name="T20" fmla="*/ 2147483646 w 1277"/>
              <a:gd name="T21" fmla="*/ 2147483646 h 286"/>
              <a:gd name="T22" fmla="*/ 2147483646 w 1277"/>
              <a:gd name="T23" fmla="*/ 2147483646 h 286"/>
              <a:gd name="T24" fmla="*/ 2147483646 w 1277"/>
              <a:gd name="T25" fmla="*/ 2147483646 h 286"/>
              <a:gd name="T26" fmla="*/ 2147483646 w 1277"/>
              <a:gd name="T27" fmla="*/ 2147483646 h 286"/>
              <a:gd name="T28" fmla="*/ 2147483646 w 1277"/>
              <a:gd name="T29" fmla="*/ 2147483646 h 286"/>
              <a:gd name="T30" fmla="*/ 2147483646 w 1277"/>
              <a:gd name="T31" fmla="*/ 2147483646 h 286"/>
              <a:gd name="T32" fmla="*/ 2147483646 w 1277"/>
              <a:gd name="T33" fmla="*/ 2147483646 h 286"/>
              <a:gd name="T34" fmla="*/ 2147483646 w 1277"/>
              <a:gd name="T35" fmla="*/ 2147483646 h 286"/>
              <a:gd name="T36" fmla="*/ 2147483646 w 1277"/>
              <a:gd name="T37" fmla="*/ 2147483646 h 286"/>
              <a:gd name="T38" fmla="*/ 2147483646 w 1277"/>
              <a:gd name="T39" fmla="*/ 2147483646 h 286"/>
              <a:gd name="T40" fmla="*/ 2147483646 w 1277"/>
              <a:gd name="T41" fmla="*/ 2147483646 h 286"/>
              <a:gd name="T42" fmla="*/ 2147483646 w 1277"/>
              <a:gd name="T43" fmla="*/ 2147483646 h 286"/>
              <a:gd name="T44" fmla="*/ 2147483646 w 1277"/>
              <a:gd name="T45" fmla="*/ 2147483646 h 286"/>
              <a:gd name="T46" fmla="*/ 2147483646 w 1277"/>
              <a:gd name="T47" fmla="*/ 2147483646 h 286"/>
              <a:gd name="T48" fmla="*/ 2147483646 w 1277"/>
              <a:gd name="T49" fmla="*/ 2147483646 h 286"/>
              <a:gd name="T50" fmla="*/ 2147483646 w 1277"/>
              <a:gd name="T51" fmla="*/ 2147483646 h 286"/>
              <a:gd name="T52" fmla="*/ 2147483646 w 1277"/>
              <a:gd name="T53" fmla="*/ 2147483646 h 286"/>
              <a:gd name="T54" fmla="*/ 2147483646 w 1277"/>
              <a:gd name="T55" fmla="*/ 2147483646 h 286"/>
              <a:gd name="T56" fmla="*/ 2147483646 w 1277"/>
              <a:gd name="T57" fmla="*/ 2147483646 h 286"/>
              <a:gd name="T58" fmla="*/ 2147483646 w 1277"/>
              <a:gd name="T59" fmla="*/ 0 h 286"/>
              <a:gd name="T60" fmla="*/ 2147483646 w 1277"/>
              <a:gd name="T61" fmla="*/ 2147483646 h 286"/>
              <a:gd name="T62" fmla="*/ 2147483646 w 1277"/>
              <a:gd name="T63" fmla="*/ 2147483646 h 286"/>
              <a:gd name="T64" fmla="*/ 2147483646 w 1277"/>
              <a:gd name="T65" fmla="*/ 2147483646 h 286"/>
              <a:gd name="T66" fmla="*/ 2147483646 w 1277"/>
              <a:gd name="T67" fmla="*/ 2147483646 h 286"/>
              <a:gd name="T68" fmla="*/ 2147483646 w 1277"/>
              <a:gd name="T69" fmla="*/ 2147483646 h 286"/>
              <a:gd name="T70" fmla="*/ 2147483646 w 1277"/>
              <a:gd name="T71" fmla="*/ 2147483646 h 286"/>
              <a:gd name="T72" fmla="*/ 2147483646 w 1277"/>
              <a:gd name="T73" fmla="*/ 2147483646 h 286"/>
              <a:gd name="T74" fmla="*/ 2147483646 w 1277"/>
              <a:gd name="T75" fmla="*/ 2147483646 h 286"/>
              <a:gd name="T76" fmla="*/ 2147483646 w 1277"/>
              <a:gd name="T77" fmla="*/ 2147483646 h 286"/>
              <a:gd name="T78" fmla="*/ 2147483646 w 1277"/>
              <a:gd name="T79" fmla="*/ 2147483646 h 286"/>
              <a:gd name="T80" fmla="*/ 2147483646 w 1277"/>
              <a:gd name="T81" fmla="*/ 2147483646 h 286"/>
              <a:gd name="T82" fmla="*/ 2147483646 w 1277"/>
              <a:gd name="T83" fmla="*/ 2147483646 h 286"/>
              <a:gd name="T84" fmla="*/ 2147483646 w 1277"/>
              <a:gd name="T85" fmla="*/ 2147483646 h 286"/>
              <a:gd name="T86" fmla="*/ 2147483646 w 1277"/>
              <a:gd name="T87" fmla="*/ 2147483646 h 286"/>
              <a:gd name="T88" fmla="*/ 2147483646 w 1277"/>
              <a:gd name="T89" fmla="*/ 2147483646 h 286"/>
              <a:gd name="T90" fmla="*/ 2147483646 w 1277"/>
              <a:gd name="T91" fmla="*/ 2147483646 h 286"/>
              <a:gd name="T92" fmla="*/ 2147483646 w 1277"/>
              <a:gd name="T93" fmla="*/ 2147483646 h 286"/>
              <a:gd name="T94" fmla="*/ 2147483646 w 1277"/>
              <a:gd name="T95" fmla="*/ 2147483646 h 286"/>
              <a:gd name="T96" fmla="*/ 2147483646 w 1277"/>
              <a:gd name="T97" fmla="*/ 2147483646 h 286"/>
              <a:gd name="T98" fmla="*/ 2147483646 w 1277"/>
              <a:gd name="T99" fmla="*/ 2147483646 h 286"/>
              <a:gd name="T100" fmla="*/ 2147483646 w 1277"/>
              <a:gd name="T101" fmla="*/ 2147483646 h 286"/>
              <a:gd name="T102" fmla="*/ 2147483646 w 1277"/>
              <a:gd name="T103" fmla="*/ 2147483646 h 286"/>
              <a:gd name="T104" fmla="*/ 2147483646 w 1277"/>
              <a:gd name="T105" fmla="*/ 2147483646 h 286"/>
              <a:gd name="T106" fmla="*/ 2147483646 w 1277"/>
              <a:gd name="T107" fmla="*/ 2147483646 h 286"/>
              <a:gd name="T108" fmla="*/ 2147483646 w 1277"/>
              <a:gd name="T109" fmla="*/ 2147483646 h 286"/>
              <a:gd name="T110" fmla="*/ 2147483646 w 1277"/>
              <a:gd name="T111" fmla="*/ 2147483646 h 286"/>
              <a:gd name="T112" fmla="*/ 2147483646 w 1277"/>
              <a:gd name="T113" fmla="*/ 2147483646 h 286"/>
              <a:gd name="T114" fmla="*/ 2147483646 w 1277"/>
              <a:gd name="T115" fmla="*/ 2147483646 h 2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286"/>
              <a:gd name="T176" fmla="*/ 1277 w 1277"/>
              <a:gd name="T177" fmla="*/ 286 h 2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286">
                <a:moveTo>
                  <a:pt x="0" y="286"/>
                </a:moveTo>
                <a:lnTo>
                  <a:pt x="2" y="285"/>
                </a:lnTo>
                <a:lnTo>
                  <a:pt x="4" y="285"/>
                </a:lnTo>
                <a:lnTo>
                  <a:pt x="6" y="285"/>
                </a:lnTo>
                <a:lnTo>
                  <a:pt x="8" y="285"/>
                </a:lnTo>
                <a:lnTo>
                  <a:pt x="10" y="285"/>
                </a:lnTo>
                <a:lnTo>
                  <a:pt x="12" y="285"/>
                </a:lnTo>
                <a:lnTo>
                  <a:pt x="14" y="285"/>
                </a:lnTo>
                <a:lnTo>
                  <a:pt x="16" y="285"/>
                </a:lnTo>
                <a:lnTo>
                  <a:pt x="18" y="285"/>
                </a:lnTo>
                <a:lnTo>
                  <a:pt x="20" y="285"/>
                </a:lnTo>
                <a:lnTo>
                  <a:pt x="22" y="285"/>
                </a:lnTo>
                <a:lnTo>
                  <a:pt x="24" y="285"/>
                </a:lnTo>
                <a:lnTo>
                  <a:pt x="26" y="285"/>
                </a:lnTo>
                <a:lnTo>
                  <a:pt x="28" y="285"/>
                </a:lnTo>
                <a:lnTo>
                  <a:pt x="30" y="285"/>
                </a:lnTo>
                <a:lnTo>
                  <a:pt x="32" y="284"/>
                </a:lnTo>
                <a:lnTo>
                  <a:pt x="34" y="284"/>
                </a:lnTo>
                <a:lnTo>
                  <a:pt x="36" y="284"/>
                </a:lnTo>
                <a:lnTo>
                  <a:pt x="38" y="284"/>
                </a:lnTo>
                <a:lnTo>
                  <a:pt x="40" y="284"/>
                </a:lnTo>
                <a:lnTo>
                  <a:pt x="42" y="284"/>
                </a:lnTo>
                <a:lnTo>
                  <a:pt x="44" y="284"/>
                </a:lnTo>
                <a:lnTo>
                  <a:pt x="46" y="284"/>
                </a:lnTo>
                <a:lnTo>
                  <a:pt x="48" y="284"/>
                </a:lnTo>
                <a:lnTo>
                  <a:pt x="50" y="284"/>
                </a:lnTo>
                <a:lnTo>
                  <a:pt x="52" y="283"/>
                </a:lnTo>
                <a:lnTo>
                  <a:pt x="54" y="283"/>
                </a:lnTo>
                <a:lnTo>
                  <a:pt x="56" y="283"/>
                </a:lnTo>
                <a:lnTo>
                  <a:pt x="58" y="283"/>
                </a:lnTo>
                <a:lnTo>
                  <a:pt x="60" y="283"/>
                </a:lnTo>
                <a:lnTo>
                  <a:pt x="62" y="283"/>
                </a:lnTo>
                <a:lnTo>
                  <a:pt x="64" y="283"/>
                </a:lnTo>
                <a:lnTo>
                  <a:pt x="66" y="283"/>
                </a:lnTo>
                <a:lnTo>
                  <a:pt x="68" y="283"/>
                </a:lnTo>
                <a:lnTo>
                  <a:pt x="70" y="282"/>
                </a:lnTo>
                <a:lnTo>
                  <a:pt x="72" y="282"/>
                </a:lnTo>
                <a:lnTo>
                  <a:pt x="74" y="282"/>
                </a:lnTo>
                <a:lnTo>
                  <a:pt x="76" y="282"/>
                </a:lnTo>
                <a:lnTo>
                  <a:pt x="78" y="282"/>
                </a:lnTo>
                <a:lnTo>
                  <a:pt x="80" y="282"/>
                </a:lnTo>
                <a:lnTo>
                  <a:pt x="82" y="282"/>
                </a:lnTo>
                <a:lnTo>
                  <a:pt x="84" y="281"/>
                </a:lnTo>
                <a:lnTo>
                  <a:pt x="86" y="281"/>
                </a:lnTo>
                <a:lnTo>
                  <a:pt x="88" y="281"/>
                </a:lnTo>
                <a:lnTo>
                  <a:pt x="90" y="281"/>
                </a:lnTo>
                <a:lnTo>
                  <a:pt x="92" y="281"/>
                </a:lnTo>
                <a:lnTo>
                  <a:pt x="94" y="281"/>
                </a:lnTo>
                <a:lnTo>
                  <a:pt x="96" y="280"/>
                </a:lnTo>
                <a:lnTo>
                  <a:pt x="98" y="280"/>
                </a:lnTo>
                <a:lnTo>
                  <a:pt x="100" y="280"/>
                </a:lnTo>
                <a:lnTo>
                  <a:pt x="102" y="280"/>
                </a:lnTo>
                <a:lnTo>
                  <a:pt x="104" y="280"/>
                </a:lnTo>
                <a:lnTo>
                  <a:pt x="106" y="279"/>
                </a:lnTo>
                <a:lnTo>
                  <a:pt x="108" y="279"/>
                </a:lnTo>
                <a:lnTo>
                  <a:pt x="110" y="279"/>
                </a:lnTo>
                <a:lnTo>
                  <a:pt x="112" y="279"/>
                </a:lnTo>
                <a:lnTo>
                  <a:pt x="114" y="279"/>
                </a:lnTo>
                <a:lnTo>
                  <a:pt x="116" y="278"/>
                </a:lnTo>
                <a:lnTo>
                  <a:pt x="118" y="278"/>
                </a:lnTo>
                <a:lnTo>
                  <a:pt x="120" y="278"/>
                </a:lnTo>
                <a:lnTo>
                  <a:pt x="122" y="278"/>
                </a:lnTo>
                <a:lnTo>
                  <a:pt x="124" y="277"/>
                </a:lnTo>
                <a:lnTo>
                  <a:pt x="126" y="277"/>
                </a:lnTo>
                <a:lnTo>
                  <a:pt x="128" y="277"/>
                </a:lnTo>
                <a:lnTo>
                  <a:pt x="130" y="277"/>
                </a:lnTo>
                <a:lnTo>
                  <a:pt x="132" y="276"/>
                </a:lnTo>
                <a:lnTo>
                  <a:pt x="134" y="276"/>
                </a:lnTo>
                <a:lnTo>
                  <a:pt x="136" y="276"/>
                </a:lnTo>
                <a:lnTo>
                  <a:pt x="138" y="276"/>
                </a:lnTo>
                <a:lnTo>
                  <a:pt x="140" y="275"/>
                </a:lnTo>
                <a:lnTo>
                  <a:pt x="142" y="275"/>
                </a:lnTo>
                <a:lnTo>
                  <a:pt x="144" y="275"/>
                </a:lnTo>
                <a:lnTo>
                  <a:pt x="146" y="274"/>
                </a:lnTo>
                <a:lnTo>
                  <a:pt x="148" y="274"/>
                </a:lnTo>
                <a:lnTo>
                  <a:pt x="150" y="274"/>
                </a:lnTo>
                <a:lnTo>
                  <a:pt x="152" y="273"/>
                </a:lnTo>
                <a:lnTo>
                  <a:pt x="154" y="273"/>
                </a:lnTo>
                <a:lnTo>
                  <a:pt x="156" y="273"/>
                </a:lnTo>
                <a:lnTo>
                  <a:pt x="158" y="272"/>
                </a:lnTo>
                <a:lnTo>
                  <a:pt x="160" y="272"/>
                </a:lnTo>
                <a:lnTo>
                  <a:pt x="162" y="272"/>
                </a:lnTo>
                <a:lnTo>
                  <a:pt x="164" y="271"/>
                </a:lnTo>
                <a:lnTo>
                  <a:pt x="166" y="271"/>
                </a:lnTo>
                <a:lnTo>
                  <a:pt x="168" y="270"/>
                </a:lnTo>
                <a:lnTo>
                  <a:pt x="170" y="270"/>
                </a:lnTo>
                <a:lnTo>
                  <a:pt x="172" y="270"/>
                </a:lnTo>
                <a:lnTo>
                  <a:pt x="174" y="269"/>
                </a:lnTo>
                <a:lnTo>
                  <a:pt x="176" y="269"/>
                </a:lnTo>
                <a:lnTo>
                  <a:pt x="178" y="268"/>
                </a:lnTo>
                <a:lnTo>
                  <a:pt x="180" y="268"/>
                </a:lnTo>
                <a:lnTo>
                  <a:pt x="182" y="268"/>
                </a:lnTo>
                <a:lnTo>
                  <a:pt x="184" y="267"/>
                </a:lnTo>
                <a:lnTo>
                  <a:pt x="186" y="267"/>
                </a:lnTo>
                <a:lnTo>
                  <a:pt x="188" y="266"/>
                </a:lnTo>
                <a:lnTo>
                  <a:pt x="190" y="266"/>
                </a:lnTo>
                <a:lnTo>
                  <a:pt x="192" y="265"/>
                </a:lnTo>
                <a:lnTo>
                  <a:pt x="194" y="265"/>
                </a:lnTo>
                <a:lnTo>
                  <a:pt x="196" y="264"/>
                </a:lnTo>
                <a:lnTo>
                  <a:pt x="198" y="264"/>
                </a:lnTo>
                <a:lnTo>
                  <a:pt x="200" y="263"/>
                </a:lnTo>
                <a:lnTo>
                  <a:pt x="202" y="263"/>
                </a:lnTo>
                <a:lnTo>
                  <a:pt x="204" y="262"/>
                </a:lnTo>
                <a:lnTo>
                  <a:pt x="206" y="262"/>
                </a:lnTo>
                <a:lnTo>
                  <a:pt x="208" y="261"/>
                </a:lnTo>
                <a:lnTo>
                  <a:pt x="210" y="261"/>
                </a:lnTo>
                <a:lnTo>
                  <a:pt x="212" y="260"/>
                </a:lnTo>
                <a:lnTo>
                  <a:pt x="214" y="259"/>
                </a:lnTo>
                <a:lnTo>
                  <a:pt x="216" y="259"/>
                </a:lnTo>
                <a:lnTo>
                  <a:pt x="218" y="258"/>
                </a:lnTo>
                <a:lnTo>
                  <a:pt x="220" y="258"/>
                </a:lnTo>
                <a:lnTo>
                  <a:pt x="222" y="257"/>
                </a:lnTo>
                <a:lnTo>
                  <a:pt x="224" y="256"/>
                </a:lnTo>
                <a:lnTo>
                  <a:pt x="226" y="256"/>
                </a:lnTo>
                <a:lnTo>
                  <a:pt x="228" y="255"/>
                </a:lnTo>
                <a:lnTo>
                  <a:pt x="230" y="254"/>
                </a:lnTo>
                <a:lnTo>
                  <a:pt x="232" y="254"/>
                </a:lnTo>
                <a:lnTo>
                  <a:pt x="234" y="253"/>
                </a:lnTo>
                <a:lnTo>
                  <a:pt x="236" y="252"/>
                </a:lnTo>
                <a:lnTo>
                  <a:pt x="238" y="252"/>
                </a:lnTo>
                <a:lnTo>
                  <a:pt x="240" y="251"/>
                </a:lnTo>
                <a:lnTo>
                  <a:pt x="242" y="250"/>
                </a:lnTo>
                <a:lnTo>
                  <a:pt x="244" y="250"/>
                </a:lnTo>
                <a:lnTo>
                  <a:pt x="246" y="249"/>
                </a:lnTo>
                <a:lnTo>
                  <a:pt x="248" y="248"/>
                </a:lnTo>
                <a:lnTo>
                  <a:pt x="250" y="247"/>
                </a:lnTo>
                <a:lnTo>
                  <a:pt x="252" y="246"/>
                </a:lnTo>
                <a:lnTo>
                  <a:pt x="254" y="246"/>
                </a:lnTo>
                <a:lnTo>
                  <a:pt x="256" y="245"/>
                </a:lnTo>
                <a:lnTo>
                  <a:pt x="258" y="244"/>
                </a:lnTo>
                <a:lnTo>
                  <a:pt x="260" y="243"/>
                </a:lnTo>
                <a:lnTo>
                  <a:pt x="262" y="242"/>
                </a:lnTo>
                <a:lnTo>
                  <a:pt x="264" y="242"/>
                </a:lnTo>
                <a:lnTo>
                  <a:pt x="266" y="241"/>
                </a:lnTo>
                <a:lnTo>
                  <a:pt x="268" y="240"/>
                </a:lnTo>
                <a:lnTo>
                  <a:pt x="270" y="239"/>
                </a:lnTo>
                <a:lnTo>
                  <a:pt x="272" y="238"/>
                </a:lnTo>
                <a:lnTo>
                  <a:pt x="274" y="237"/>
                </a:lnTo>
                <a:lnTo>
                  <a:pt x="276" y="236"/>
                </a:lnTo>
                <a:lnTo>
                  <a:pt x="278" y="235"/>
                </a:lnTo>
                <a:lnTo>
                  <a:pt x="280" y="234"/>
                </a:lnTo>
                <a:lnTo>
                  <a:pt x="282" y="233"/>
                </a:lnTo>
                <a:lnTo>
                  <a:pt x="284" y="232"/>
                </a:lnTo>
                <a:lnTo>
                  <a:pt x="286" y="232"/>
                </a:lnTo>
                <a:lnTo>
                  <a:pt x="288" y="231"/>
                </a:lnTo>
                <a:lnTo>
                  <a:pt x="290" y="230"/>
                </a:lnTo>
                <a:lnTo>
                  <a:pt x="292" y="229"/>
                </a:lnTo>
                <a:lnTo>
                  <a:pt x="294" y="227"/>
                </a:lnTo>
                <a:lnTo>
                  <a:pt x="296" y="226"/>
                </a:lnTo>
                <a:lnTo>
                  <a:pt x="298" y="225"/>
                </a:lnTo>
                <a:lnTo>
                  <a:pt x="300" y="224"/>
                </a:lnTo>
                <a:lnTo>
                  <a:pt x="302" y="223"/>
                </a:lnTo>
                <a:lnTo>
                  <a:pt x="304" y="222"/>
                </a:lnTo>
                <a:lnTo>
                  <a:pt x="306" y="221"/>
                </a:lnTo>
                <a:lnTo>
                  <a:pt x="308" y="220"/>
                </a:lnTo>
                <a:lnTo>
                  <a:pt x="310" y="219"/>
                </a:lnTo>
                <a:lnTo>
                  <a:pt x="312" y="218"/>
                </a:lnTo>
                <a:lnTo>
                  <a:pt x="314" y="217"/>
                </a:lnTo>
                <a:lnTo>
                  <a:pt x="316" y="215"/>
                </a:lnTo>
                <a:lnTo>
                  <a:pt x="318" y="214"/>
                </a:lnTo>
                <a:lnTo>
                  <a:pt x="320" y="213"/>
                </a:lnTo>
                <a:lnTo>
                  <a:pt x="322" y="212"/>
                </a:lnTo>
                <a:lnTo>
                  <a:pt x="324" y="211"/>
                </a:lnTo>
                <a:lnTo>
                  <a:pt x="326" y="210"/>
                </a:lnTo>
                <a:lnTo>
                  <a:pt x="328" y="208"/>
                </a:lnTo>
                <a:lnTo>
                  <a:pt x="330" y="207"/>
                </a:lnTo>
                <a:lnTo>
                  <a:pt x="332" y="206"/>
                </a:lnTo>
                <a:lnTo>
                  <a:pt x="334" y="205"/>
                </a:lnTo>
                <a:lnTo>
                  <a:pt x="336" y="203"/>
                </a:lnTo>
                <a:lnTo>
                  <a:pt x="338" y="202"/>
                </a:lnTo>
                <a:lnTo>
                  <a:pt x="340" y="201"/>
                </a:lnTo>
                <a:lnTo>
                  <a:pt x="342" y="199"/>
                </a:lnTo>
                <a:lnTo>
                  <a:pt x="344" y="198"/>
                </a:lnTo>
                <a:lnTo>
                  <a:pt x="346" y="197"/>
                </a:lnTo>
                <a:lnTo>
                  <a:pt x="348" y="195"/>
                </a:lnTo>
                <a:lnTo>
                  <a:pt x="350" y="194"/>
                </a:lnTo>
                <a:lnTo>
                  <a:pt x="352" y="193"/>
                </a:lnTo>
                <a:lnTo>
                  <a:pt x="354" y="191"/>
                </a:lnTo>
                <a:lnTo>
                  <a:pt x="356" y="190"/>
                </a:lnTo>
                <a:lnTo>
                  <a:pt x="358" y="189"/>
                </a:lnTo>
                <a:lnTo>
                  <a:pt x="360" y="187"/>
                </a:lnTo>
                <a:lnTo>
                  <a:pt x="362" y="186"/>
                </a:lnTo>
                <a:lnTo>
                  <a:pt x="364" y="184"/>
                </a:lnTo>
                <a:lnTo>
                  <a:pt x="366" y="183"/>
                </a:lnTo>
                <a:lnTo>
                  <a:pt x="368" y="181"/>
                </a:lnTo>
                <a:lnTo>
                  <a:pt x="370" y="180"/>
                </a:lnTo>
                <a:lnTo>
                  <a:pt x="372" y="178"/>
                </a:lnTo>
                <a:lnTo>
                  <a:pt x="374" y="177"/>
                </a:lnTo>
                <a:lnTo>
                  <a:pt x="376" y="175"/>
                </a:lnTo>
                <a:lnTo>
                  <a:pt x="378" y="174"/>
                </a:lnTo>
                <a:lnTo>
                  <a:pt x="380" y="172"/>
                </a:lnTo>
                <a:lnTo>
                  <a:pt x="382" y="171"/>
                </a:lnTo>
                <a:lnTo>
                  <a:pt x="384" y="169"/>
                </a:lnTo>
                <a:lnTo>
                  <a:pt x="386" y="168"/>
                </a:lnTo>
                <a:lnTo>
                  <a:pt x="388" y="166"/>
                </a:lnTo>
                <a:lnTo>
                  <a:pt x="390" y="165"/>
                </a:lnTo>
                <a:lnTo>
                  <a:pt x="392" y="163"/>
                </a:lnTo>
                <a:lnTo>
                  <a:pt x="394" y="162"/>
                </a:lnTo>
                <a:lnTo>
                  <a:pt x="396" y="160"/>
                </a:lnTo>
                <a:lnTo>
                  <a:pt x="398" y="159"/>
                </a:lnTo>
                <a:lnTo>
                  <a:pt x="400" y="157"/>
                </a:lnTo>
                <a:lnTo>
                  <a:pt x="402" y="155"/>
                </a:lnTo>
                <a:lnTo>
                  <a:pt x="404" y="154"/>
                </a:lnTo>
                <a:lnTo>
                  <a:pt x="406" y="152"/>
                </a:lnTo>
                <a:lnTo>
                  <a:pt x="408" y="151"/>
                </a:lnTo>
                <a:lnTo>
                  <a:pt x="410" y="149"/>
                </a:lnTo>
                <a:lnTo>
                  <a:pt x="412" y="147"/>
                </a:lnTo>
                <a:lnTo>
                  <a:pt x="414" y="146"/>
                </a:lnTo>
                <a:lnTo>
                  <a:pt x="416" y="144"/>
                </a:lnTo>
                <a:lnTo>
                  <a:pt x="418" y="142"/>
                </a:lnTo>
                <a:lnTo>
                  <a:pt x="420" y="141"/>
                </a:lnTo>
                <a:lnTo>
                  <a:pt x="422" y="139"/>
                </a:lnTo>
                <a:lnTo>
                  <a:pt x="424" y="137"/>
                </a:lnTo>
                <a:lnTo>
                  <a:pt x="426" y="136"/>
                </a:lnTo>
                <a:lnTo>
                  <a:pt x="428" y="134"/>
                </a:lnTo>
                <a:lnTo>
                  <a:pt x="430" y="132"/>
                </a:lnTo>
                <a:lnTo>
                  <a:pt x="432" y="131"/>
                </a:lnTo>
                <a:lnTo>
                  <a:pt x="434" y="129"/>
                </a:lnTo>
                <a:lnTo>
                  <a:pt x="436" y="127"/>
                </a:lnTo>
                <a:lnTo>
                  <a:pt x="438" y="126"/>
                </a:lnTo>
                <a:lnTo>
                  <a:pt x="440" y="124"/>
                </a:lnTo>
                <a:lnTo>
                  <a:pt x="442" y="122"/>
                </a:lnTo>
                <a:lnTo>
                  <a:pt x="444" y="121"/>
                </a:lnTo>
                <a:lnTo>
                  <a:pt x="446" y="119"/>
                </a:lnTo>
                <a:lnTo>
                  <a:pt x="448" y="117"/>
                </a:lnTo>
                <a:lnTo>
                  <a:pt x="450" y="116"/>
                </a:lnTo>
                <a:lnTo>
                  <a:pt x="452" y="114"/>
                </a:lnTo>
                <a:lnTo>
                  <a:pt x="454" y="112"/>
                </a:lnTo>
                <a:lnTo>
                  <a:pt x="456" y="111"/>
                </a:lnTo>
                <a:lnTo>
                  <a:pt x="458" y="109"/>
                </a:lnTo>
                <a:lnTo>
                  <a:pt x="460" y="107"/>
                </a:lnTo>
                <a:lnTo>
                  <a:pt x="462" y="105"/>
                </a:lnTo>
                <a:lnTo>
                  <a:pt x="464" y="104"/>
                </a:lnTo>
                <a:lnTo>
                  <a:pt x="466" y="102"/>
                </a:lnTo>
                <a:lnTo>
                  <a:pt x="468" y="100"/>
                </a:lnTo>
                <a:lnTo>
                  <a:pt x="470" y="99"/>
                </a:lnTo>
                <a:lnTo>
                  <a:pt x="472" y="97"/>
                </a:lnTo>
                <a:lnTo>
                  <a:pt x="474" y="95"/>
                </a:lnTo>
                <a:lnTo>
                  <a:pt x="476" y="94"/>
                </a:lnTo>
                <a:lnTo>
                  <a:pt x="478" y="92"/>
                </a:lnTo>
                <a:lnTo>
                  <a:pt x="480" y="90"/>
                </a:lnTo>
                <a:lnTo>
                  <a:pt x="482" y="89"/>
                </a:lnTo>
                <a:lnTo>
                  <a:pt x="484" y="87"/>
                </a:lnTo>
                <a:lnTo>
                  <a:pt x="486" y="85"/>
                </a:lnTo>
                <a:lnTo>
                  <a:pt x="488" y="84"/>
                </a:lnTo>
                <a:lnTo>
                  <a:pt x="490" y="82"/>
                </a:lnTo>
                <a:lnTo>
                  <a:pt x="492" y="81"/>
                </a:lnTo>
                <a:lnTo>
                  <a:pt x="494" y="79"/>
                </a:lnTo>
                <a:lnTo>
                  <a:pt x="496" y="77"/>
                </a:lnTo>
                <a:lnTo>
                  <a:pt x="498" y="76"/>
                </a:lnTo>
                <a:lnTo>
                  <a:pt x="500" y="74"/>
                </a:lnTo>
                <a:lnTo>
                  <a:pt x="502" y="72"/>
                </a:lnTo>
                <a:lnTo>
                  <a:pt x="504" y="71"/>
                </a:lnTo>
                <a:lnTo>
                  <a:pt x="506" y="69"/>
                </a:lnTo>
                <a:lnTo>
                  <a:pt x="508" y="68"/>
                </a:lnTo>
                <a:lnTo>
                  <a:pt x="510" y="66"/>
                </a:lnTo>
                <a:lnTo>
                  <a:pt x="512" y="65"/>
                </a:lnTo>
                <a:lnTo>
                  <a:pt x="514" y="63"/>
                </a:lnTo>
                <a:lnTo>
                  <a:pt x="516" y="62"/>
                </a:lnTo>
                <a:lnTo>
                  <a:pt x="518" y="60"/>
                </a:lnTo>
                <a:lnTo>
                  <a:pt x="520" y="59"/>
                </a:lnTo>
                <a:lnTo>
                  <a:pt x="522" y="57"/>
                </a:lnTo>
                <a:lnTo>
                  <a:pt x="524" y="56"/>
                </a:lnTo>
                <a:lnTo>
                  <a:pt x="526" y="54"/>
                </a:lnTo>
                <a:lnTo>
                  <a:pt x="528" y="53"/>
                </a:lnTo>
                <a:lnTo>
                  <a:pt x="530" y="51"/>
                </a:lnTo>
                <a:lnTo>
                  <a:pt x="532" y="50"/>
                </a:lnTo>
                <a:lnTo>
                  <a:pt x="534" y="48"/>
                </a:lnTo>
                <a:lnTo>
                  <a:pt x="536" y="47"/>
                </a:lnTo>
                <a:lnTo>
                  <a:pt x="538" y="46"/>
                </a:lnTo>
                <a:lnTo>
                  <a:pt x="540" y="44"/>
                </a:lnTo>
                <a:lnTo>
                  <a:pt x="542" y="43"/>
                </a:lnTo>
                <a:lnTo>
                  <a:pt x="544" y="42"/>
                </a:lnTo>
                <a:lnTo>
                  <a:pt x="546" y="40"/>
                </a:lnTo>
                <a:lnTo>
                  <a:pt x="548" y="39"/>
                </a:lnTo>
                <a:lnTo>
                  <a:pt x="550" y="38"/>
                </a:lnTo>
                <a:lnTo>
                  <a:pt x="552" y="36"/>
                </a:lnTo>
                <a:lnTo>
                  <a:pt x="554" y="35"/>
                </a:lnTo>
                <a:lnTo>
                  <a:pt x="556" y="34"/>
                </a:lnTo>
                <a:lnTo>
                  <a:pt x="558" y="33"/>
                </a:lnTo>
                <a:lnTo>
                  <a:pt x="560" y="32"/>
                </a:lnTo>
                <a:lnTo>
                  <a:pt x="562" y="30"/>
                </a:lnTo>
                <a:lnTo>
                  <a:pt x="564" y="29"/>
                </a:lnTo>
                <a:lnTo>
                  <a:pt x="566" y="28"/>
                </a:lnTo>
                <a:lnTo>
                  <a:pt x="568" y="27"/>
                </a:lnTo>
                <a:lnTo>
                  <a:pt x="570" y="26"/>
                </a:lnTo>
                <a:lnTo>
                  <a:pt x="572" y="25"/>
                </a:lnTo>
                <a:lnTo>
                  <a:pt x="574" y="24"/>
                </a:lnTo>
                <a:lnTo>
                  <a:pt x="576" y="23"/>
                </a:lnTo>
                <a:lnTo>
                  <a:pt x="578" y="22"/>
                </a:lnTo>
                <a:lnTo>
                  <a:pt x="580" y="21"/>
                </a:lnTo>
                <a:lnTo>
                  <a:pt x="582" y="20"/>
                </a:lnTo>
                <a:lnTo>
                  <a:pt x="584" y="19"/>
                </a:lnTo>
                <a:lnTo>
                  <a:pt x="586" y="18"/>
                </a:lnTo>
                <a:lnTo>
                  <a:pt x="588" y="17"/>
                </a:lnTo>
                <a:lnTo>
                  <a:pt x="590" y="16"/>
                </a:lnTo>
                <a:lnTo>
                  <a:pt x="592" y="15"/>
                </a:lnTo>
                <a:lnTo>
                  <a:pt x="594" y="14"/>
                </a:lnTo>
                <a:lnTo>
                  <a:pt x="596" y="13"/>
                </a:lnTo>
                <a:lnTo>
                  <a:pt x="598" y="13"/>
                </a:lnTo>
                <a:lnTo>
                  <a:pt x="600" y="12"/>
                </a:lnTo>
                <a:lnTo>
                  <a:pt x="602" y="11"/>
                </a:lnTo>
                <a:lnTo>
                  <a:pt x="604" y="10"/>
                </a:lnTo>
                <a:lnTo>
                  <a:pt x="606" y="10"/>
                </a:lnTo>
                <a:lnTo>
                  <a:pt x="608" y="9"/>
                </a:lnTo>
                <a:lnTo>
                  <a:pt x="610" y="8"/>
                </a:lnTo>
                <a:lnTo>
                  <a:pt x="612" y="8"/>
                </a:lnTo>
                <a:lnTo>
                  <a:pt x="614" y="7"/>
                </a:lnTo>
                <a:lnTo>
                  <a:pt x="616" y="7"/>
                </a:lnTo>
                <a:lnTo>
                  <a:pt x="618" y="6"/>
                </a:lnTo>
                <a:lnTo>
                  <a:pt x="620" y="5"/>
                </a:lnTo>
                <a:lnTo>
                  <a:pt x="622" y="5"/>
                </a:lnTo>
                <a:lnTo>
                  <a:pt x="624" y="4"/>
                </a:lnTo>
                <a:lnTo>
                  <a:pt x="626" y="4"/>
                </a:lnTo>
                <a:lnTo>
                  <a:pt x="628" y="4"/>
                </a:lnTo>
                <a:lnTo>
                  <a:pt x="630" y="3"/>
                </a:lnTo>
                <a:lnTo>
                  <a:pt x="632" y="3"/>
                </a:lnTo>
                <a:lnTo>
                  <a:pt x="634" y="2"/>
                </a:lnTo>
                <a:lnTo>
                  <a:pt x="636" y="2"/>
                </a:lnTo>
                <a:lnTo>
                  <a:pt x="638" y="2"/>
                </a:lnTo>
                <a:lnTo>
                  <a:pt x="640" y="2"/>
                </a:lnTo>
                <a:lnTo>
                  <a:pt x="642" y="1"/>
                </a:lnTo>
                <a:lnTo>
                  <a:pt x="644" y="1"/>
                </a:lnTo>
                <a:lnTo>
                  <a:pt x="646" y="1"/>
                </a:lnTo>
                <a:lnTo>
                  <a:pt x="648" y="1"/>
                </a:lnTo>
                <a:lnTo>
                  <a:pt x="650" y="1"/>
                </a:lnTo>
                <a:lnTo>
                  <a:pt x="652" y="1"/>
                </a:lnTo>
                <a:lnTo>
                  <a:pt x="654" y="0"/>
                </a:lnTo>
                <a:lnTo>
                  <a:pt x="656" y="0"/>
                </a:lnTo>
                <a:lnTo>
                  <a:pt x="658" y="0"/>
                </a:lnTo>
                <a:lnTo>
                  <a:pt x="660" y="0"/>
                </a:lnTo>
                <a:lnTo>
                  <a:pt x="662" y="0"/>
                </a:lnTo>
                <a:lnTo>
                  <a:pt x="664" y="1"/>
                </a:lnTo>
                <a:lnTo>
                  <a:pt x="666" y="1"/>
                </a:lnTo>
                <a:lnTo>
                  <a:pt x="668" y="1"/>
                </a:lnTo>
                <a:lnTo>
                  <a:pt x="670" y="1"/>
                </a:lnTo>
                <a:lnTo>
                  <a:pt x="672" y="1"/>
                </a:lnTo>
                <a:lnTo>
                  <a:pt x="674" y="1"/>
                </a:lnTo>
                <a:lnTo>
                  <a:pt x="676" y="1"/>
                </a:lnTo>
                <a:lnTo>
                  <a:pt x="678" y="2"/>
                </a:lnTo>
                <a:lnTo>
                  <a:pt x="680" y="2"/>
                </a:lnTo>
                <a:lnTo>
                  <a:pt x="682" y="2"/>
                </a:lnTo>
                <a:lnTo>
                  <a:pt x="684" y="3"/>
                </a:lnTo>
                <a:lnTo>
                  <a:pt x="686" y="3"/>
                </a:lnTo>
                <a:lnTo>
                  <a:pt x="688" y="3"/>
                </a:lnTo>
                <a:lnTo>
                  <a:pt x="690" y="4"/>
                </a:lnTo>
                <a:lnTo>
                  <a:pt x="692" y="4"/>
                </a:lnTo>
                <a:lnTo>
                  <a:pt x="694" y="5"/>
                </a:lnTo>
                <a:lnTo>
                  <a:pt x="696" y="5"/>
                </a:lnTo>
                <a:lnTo>
                  <a:pt x="698" y="6"/>
                </a:lnTo>
                <a:lnTo>
                  <a:pt x="700" y="6"/>
                </a:lnTo>
                <a:lnTo>
                  <a:pt x="702" y="7"/>
                </a:lnTo>
                <a:lnTo>
                  <a:pt x="704" y="7"/>
                </a:lnTo>
                <a:lnTo>
                  <a:pt x="706" y="8"/>
                </a:lnTo>
                <a:lnTo>
                  <a:pt x="708" y="9"/>
                </a:lnTo>
                <a:lnTo>
                  <a:pt x="710" y="9"/>
                </a:lnTo>
                <a:lnTo>
                  <a:pt x="712" y="10"/>
                </a:lnTo>
                <a:lnTo>
                  <a:pt x="714" y="11"/>
                </a:lnTo>
                <a:lnTo>
                  <a:pt x="716" y="11"/>
                </a:lnTo>
                <a:lnTo>
                  <a:pt x="718" y="12"/>
                </a:lnTo>
                <a:lnTo>
                  <a:pt x="720" y="13"/>
                </a:lnTo>
                <a:lnTo>
                  <a:pt x="722" y="14"/>
                </a:lnTo>
                <a:lnTo>
                  <a:pt x="724" y="15"/>
                </a:lnTo>
                <a:lnTo>
                  <a:pt x="726" y="15"/>
                </a:lnTo>
                <a:lnTo>
                  <a:pt x="728" y="16"/>
                </a:lnTo>
                <a:lnTo>
                  <a:pt x="730" y="17"/>
                </a:lnTo>
                <a:lnTo>
                  <a:pt x="732" y="18"/>
                </a:lnTo>
                <a:lnTo>
                  <a:pt x="734" y="19"/>
                </a:lnTo>
                <a:lnTo>
                  <a:pt x="736" y="20"/>
                </a:lnTo>
                <a:lnTo>
                  <a:pt x="738" y="21"/>
                </a:lnTo>
                <a:lnTo>
                  <a:pt x="740" y="22"/>
                </a:lnTo>
                <a:lnTo>
                  <a:pt x="742" y="23"/>
                </a:lnTo>
                <a:lnTo>
                  <a:pt x="744" y="24"/>
                </a:lnTo>
                <a:lnTo>
                  <a:pt x="746" y="25"/>
                </a:lnTo>
                <a:lnTo>
                  <a:pt x="748" y="26"/>
                </a:lnTo>
                <a:lnTo>
                  <a:pt x="750" y="27"/>
                </a:lnTo>
                <a:lnTo>
                  <a:pt x="752" y="29"/>
                </a:lnTo>
                <a:lnTo>
                  <a:pt x="754" y="30"/>
                </a:lnTo>
                <a:lnTo>
                  <a:pt x="756" y="31"/>
                </a:lnTo>
                <a:lnTo>
                  <a:pt x="758" y="32"/>
                </a:lnTo>
                <a:lnTo>
                  <a:pt x="760" y="33"/>
                </a:lnTo>
                <a:lnTo>
                  <a:pt x="762" y="34"/>
                </a:lnTo>
                <a:lnTo>
                  <a:pt x="764" y="36"/>
                </a:lnTo>
                <a:lnTo>
                  <a:pt x="766" y="37"/>
                </a:lnTo>
                <a:lnTo>
                  <a:pt x="768" y="38"/>
                </a:lnTo>
                <a:lnTo>
                  <a:pt x="770" y="40"/>
                </a:lnTo>
                <a:lnTo>
                  <a:pt x="772" y="41"/>
                </a:lnTo>
                <a:lnTo>
                  <a:pt x="774" y="42"/>
                </a:lnTo>
                <a:lnTo>
                  <a:pt x="776" y="44"/>
                </a:lnTo>
                <a:lnTo>
                  <a:pt x="778" y="45"/>
                </a:lnTo>
                <a:lnTo>
                  <a:pt x="780" y="46"/>
                </a:lnTo>
                <a:lnTo>
                  <a:pt x="782" y="48"/>
                </a:lnTo>
                <a:lnTo>
                  <a:pt x="784" y="49"/>
                </a:lnTo>
                <a:lnTo>
                  <a:pt x="786" y="50"/>
                </a:lnTo>
                <a:lnTo>
                  <a:pt x="788" y="52"/>
                </a:lnTo>
                <a:lnTo>
                  <a:pt x="790" y="53"/>
                </a:lnTo>
                <a:lnTo>
                  <a:pt x="792" y="55"/>
                </a:lnTo>
                <a:lnTo>
                  <a:pt x="794" y="56"/>
                </a:lnTo>
                <a:lnTo>
                  <a:pt x="796" y="58"/>
                </a:lnTo>
                <a:lnTo>
                  <a:pt x="798" y="59"/>
                </a:lnTo>
                <a:lnTo>
                  <a:pt x="800" y="61"/>
                </a:lnTo>
                <a:lnTo>
                  <a:pt x="802" y="62"/>
                </a:lnTo>
                <a:lnTo>
                  <a:pt x="804" y="64"/>
                </a:lnTo>
                <a:lnTo>
                  <a:pt x="806" y="65"/>
                </a:lnTo>
                <a:lnTo>
                  <a:pt x="808" y="67"/>
                </a:lnTo>
                <a:lnTo>
                  <a:pt x="810" y="68"/>
                </a:lnTo>
                <a:lnTo>
                  <a:pt x="812" y="70"/>
                </a:lnTo>
                <a:lnTo>
                  <a:pt x="814" y="72"/>
                </a:lnTo>
                <a:lnTo>
                  <a:pt x="816" y="73"/>
                </a:lnTo>
                <a:lnTo>
                  <a:pt x="818" y="75"/>
                </a:lnTo>
                <a:lnTo>
                  <a:pt x="820" y="76"/>
                </a:lnTo>
                <a:lnTo>
                  <a:pt x="822" y="78"/>
                </a:lnTo>
                <a:lnTo>
                  <a:pt x="824" y="80"/>
                </a:lnTo>
                <a:lnTo>
                  <a:pt x="826" y="81"/>
                </a:lnTo>
                <a:lnTo>
                  <a:pt x="828" y="83"/>
                </a:lnTo>
                <a:lnTo>
                  <a:pt x="830" y="84"/>
                </a:lnTo>
                <a:lnTo>
                  <a:pt x="832" y="86"/>
                </a:lnTo>
                <a:lnTo>
                  <a:pt x="834" y="88"/>
                </a:lnTo>
                <a:lnTo>
                  <a:pt x="836" y="89"/>
                </a:lnTo>
                <a:lnTo>
                  <a:pt x="838" y="91"/>
                </a:lnTo>
                <a:lnTo>
                  <a:pt x="840" y="93"/>
                </a:lnTo>
                <a:lnTo>
                  <a:pt x="842" y="94"/>
                </a:lnTo>
                <a:lnTo>
                  <a:pt x="844" y="96"/>
                </a:lnTo>
                <a:lnTo>
                  <a:pt x="846" y="98"/>
                </a:lnTo>
                <a:lnTo>
                  <a:pt x="848" y="99"/>
                </a:lnTo>
                <a:lnTo>
                  <a:pt x="850" y="101"/>
                </a:lnTo>
                <a:lnTo>
                  <a:pt x="852" y="103"/>
                </a:lnTo>
                <a:lnTo>
                  <a:pt x="854" y="105"/>
                </a:lnTo>
                <a:lnTo>
                  <a:pt x="856" y="106"/>
                </a:lnTo>
                <a:lnTo>
                  <a:pt x="858" y="108"/>
                </a:lnTo>
                <a:lnTo>
                  <a:pt x="860" y="110"/>
                </a:lnTo>
                <a:lnTo>
                  <a:pt x="862" y="111"/>
                </a:lnTo>
                <a:lnTo>
                  <a:pt x="864" y="113"/>
                </a:lnTo>
                <a:lnTo>
                  <a:pt x="866" y="115"/>
                </a:lnTo>
                <a:lnTo>
                  <a:pt x="868" y="116"/>
                </a:lnTo>
                <a:lnTo>
                  <a:pt x="870" y="118"/>
                </a:lnTo>
                <a:lnTo>
                  <a:pt x="872" y="120"/>
                </a:lnTo>
                <a:lnTo>
                  <a:pt x="874" y="121"/>
                </a:lnTo>
                <a:lnTo>
                  <a:pt x="876" y="123"/>
                </a:lnTo>
                <a:lnTo>
                  <a:pt x="878" y="125"/>
                </a:lnTo>
                <a:lnTo>
                  <a:pt x="880" y="126"/>
                </a:lnTo>
                <a:lnTo>
                  <a:pt x="882" y="128"/>
                </a:lnTo>
                <a:lnTo>
                  <a:pt x="884" y="130"/>
                </a:lnTo>
                <a:lnTo>
                  <a:pt x="886" y="131"/>
                </a:lnTo>
                <a:lnTo>
                  <a:pt x="888" y="133"/>
                </a:lnTo>
                <a:lnTo>
                  <a:pt x="890" y="135"/>
                </a:lnTo>
                <a:lnTo>
                  <a:pt x="892" y="136"/>
                </a:lnTo>
                <a:lnTo>
                  <a:pt x="894" y="138"/>
                </a:lnTo>
                <a:lnTo>
                  <a:pt x="896" y="140"/>
                </a:lnTo>
                <a:lnTo>
                  <a:pt x="898" y="141"/>
                </a:lnTo>
                <a:lnTo>
                  <a:pt x="900" y="143"/>
                </a:lnTo>
                <a:lnTo>
                  <a:pt x="902" y="145"/>
                </a:lnTo>
                <a:lnTo>
                  <a:pt x="904" y="146"/>
                </a:lnTo>
                <a:lnTo>
                  <a:pt x="906" y="148"/>
                </a:lnTo>
                <a:lnTo>
                  <a:pt x="908" y="150"/>
                </a:lnTo>
                <a:lnTo>
                  <a:pt x="910" y="151"/>
                </a:lnTo>
                <a:lnTo>
                  <a:pt x="912" y="153"/>
                </a:lnTo>
                <a:lnTo>
                  <a:pt x="914" y="154"/>
                </a:lnTo>
                <a:lnTo>
                  <a:pt x="916" y="156"/>
                </a:lnTo>
                <a:lnTo>
                  <a:pt x="918" y="158"/>
                </a:lnTo>
                <a:lnTo>
                  <a:pt x="920" y="159"/>
                </a:lnTo>
                <a:lnTo>
                  <a:pt x="922" y="161"/>
                </a:lnTo>
                <a:lnTo>
                  <a:pt x="924" y="162"/>
                </a:lnTo>
                <a:lnTo>
                  <a:pt x="926" y="164"/>
                </a:lnTo>
                <a:lnTo>
                  <a:pt x="928" y="165"/>
                </a:lnTo>
                <a:lnTo>
                  <a:pt x="930" y="167"/>
                </a:lnTo>
                <a:lnTo>
                  <a:pt x="932" y="169"/>
                </a:lnTo>
                <a:lnTo>
                  <a:pt x="934" y="170"/>
                </a:lnTo>
                <a:lnTo>
                  <a:pt x="936" y="172"/>
                </a:lnTo>
                <a:lnTo>
                  <a:pt x="938" y="173"/>
                </a:lnTo>
                <a:lnTo>
                  <a:pt x="940" y="175"/>
                </a:lnTo>
                <a:lnTo>
                  <a:pt x="942" y="176"/>
                </a:lnTo>
                <a:lnTo>
                  <a:pt x="944" y="178"/>
                </a:lnTo>
                <a:lnTo>
                  <a:pt x="946" y="179"/>
                </a:lnTo>
                <a:lnTo>
                  <a:pt x="948" y="181"/>
                </a:lnTo>
                <a:lnTo>
                  <a:pt x="950" y="182"/>
                </a:lnTo>
                <a:lnTo>
                  <a:pt x="952" y="183"/>
                </a:lnTo>
                <a:lnTo>
                  <a:pt x="954" y="185"/>
                </a:lnTo>
                <a:lnTo>
                  <a:pt x="956" y="186"/>
                </a:lnTo>
                <a:lnTo>
                  <a:pt x="958" y="188"/>
                </a:lnTo>
                <a:lnTo>
                  <a:pt x="960" y="189"/>
                </a:lnTo>
                <a:lnTo>
                  <a:pt x="962" y="190"/>
                </a:lnTo>
                <a:lnTo>
                  <a:pt x="964" y="192"/>
                </a:lnTo>
                <a:lnTo>
                  <a:pt x="966" y="193"/>
                </a:lnTo>
                <a:lnTo>
                  <a:pt x="968" y="195"/>
                </a:lnTo>
                <a:lnTo>
                  <a:pt x="970" y="196"/>
                </a:lnTo>
                <a:lnTo>
                  <a:pt x="972" y="197"/>
                </a:lnTo>
                <a:lnTo>
                  <a:pt x="974" y="199"/>
                </a:lnTo>
                <a:lnTo>
                  <a:pt x="976" y="200"/>
                </a:lnTo>
                <a:lnTo>
                  <a:pt x="978" y="201"/>
                </a:lnTo>
                <a:lnTo>
                  <a:pt x="980" y="203"/>
                </a:lnTo>
                <a:lnTo>
                  <a:pt x="982" y="204"/>
                </a:lnTo>
                <a:lnTo>
                  <a:pt x="984" y="205"/>
                </a:lnTo>
                <a:lnTo>
                  <a:pt x="986" y="206"/>
                </a:lnTo>
                <a:lnTo>
                  <a:pt x="988" y="208"/>
                </a:lnTo>
                <a:lnTo>
                  <a:pt x="990" y="209"/>
                </a:lnTo>
                <a:lnTo>
                  <a:pt x="992" y="210"/>
                </a:lnTo>
                <a:lnTo>
                  <a:pt x="994" y="211"/>
                </a:lnTo>
                <a:lnTo>
                  <a:pt x="996" y="212"/>
                </a:lnTo>
                <a:lnTo>
                  <a:pt x="998" y="214"/>
                </a:lnTo>
                <a:lnTo>
                  <a:pt x="1000" y="215"/>
                </a:lnTo>
                <a:lnTo>
                  <a:pt x="1002" y="216"/>
                </a:lnTo>
                <a:lnTo>
                  <a:pt x="1004" y="217"/>
                </a:lnTo>
                <a:lnTo>
                  <a:pt x="1006" y="218"/>
                </a:lnTo>
                <a:lnTo>
                  <a:pt x="1008" y="219"/>
                </a:lnTo>
                <a:lnTo>
                  <a:pt x="1010" y="220"/>
                </a:lnTo>
                <a:lnTo>
                  <a:pt x="1012" y="222"/>
                </a:lnTo>
                <a:lnTo>
                  <a:pt x="1014" y="223"/>
                </a:lnTo>
                <a:lnTo>
                  <a:pt x="1016" y="224"/>
                </a:lnTo>
                <a:lnTo>
                  <a:pt x="1018" y="225"/>
                </a:lnTo>
                <a:lnTo>
                  <a:pt x="1020" y="226"/>
                </a:lnTo>
                <a:lnTo>
                  <a:pt x="1022" y="227"/>
                </a:lnTo>
                <a:lnTo>
                  <a:pt x="1024" y="228"/>
                </a:lnTo>
                <a:lnTo>
                  <a:pt x="1026" y="229"/>
                </a:lnTo>
                <a:lnTo>
                  <a:pt x="1028" y="230"/>
                </a:lnTo>
                <a:lnTo>
                  <a:pt x="1030" y="231"/>
                </a:lnTo>
                <a:lnTo>
                  <a:pt x="1032" y="232"/>
                </a:lnTo>
                <a:lnTo>
                  <a:pt x="1034" y="233"/>
                </a:lnTo>
                <a:lnTo>
                  <a:pt x="1036" y="234"/>
                </a:lnTo>
                <a:lnTo>
                  <a:pt x="1038" y="235"/>
                </a:lnTo>
                <a:lnTo>
                  <a:pt x="1040" y="236"/>
                </a:lnTo>
                <a:lnTo>
                  <a:pt x="1042" y="237"/>
                </a:lnTo>
                <a:lnTo>
                  <a:pt x="1044" y="238"/>
                </a:lnTo>
                <a:lnTo>
                  <a:pt x="1046" y="238"/>
                </a:lnTo>
                <a:lnTo>
                  <a:pt x="1048" y="239"/>
                </a:lnTo>
                <a:lnTo>
                  <a:pt x="1050" y="240"/>
                </a:lnTo>
                <a:lnTo>
                  <a:pt x="1052" y="241"/>
                </a:lnTo>
                <a:lnTo>
                  <a:pt x="1054" y="242"/>
                </a:lnTo>
                <a:lnTo>
                  <a:pt x="1056" y="243"/>
                </a:lnTo>
                <a:lnTo>
                  <a:pt x="1058" y="244"/>
                </a:lnTo>
                <a:lnTo>
                  <a:pt x="1060" y="244"/>
                </a:lnTo>
                <a:lnTo>
                  <a:pt x="1062" y="245"/>
                </a:lnTo>
                <a:lnTo>
                  <a:pt x="1064" y="246"/>
                </a:lnTo>
                <a:lnTo>
                  <a:pt x="1066" y="247"/>
                </a:lnTo>
                <a:lnTo>
                  <a:pt x="1068" y="248"/>
                </a:lnTo>
                <a:lnTo>
                  <a:pt x="1070" y="248"/>
                </a:lnTo>
                <a:lnTo>
                  <a:pt x="1072" y="249"/>
                </a:lnTo>
                <a:lnTo>
                  <a:pt x="1074" y="250"/>
                </a:lnTo>
                <a:lnTo>
                  <a:pt x="1076" y="251"/>
                </a:lnTo>
                <a:lnTo>
                  <a:pt x="1078" y="251"/>
                </a:lnTo>
                <a:lnTo>
                  <a:pt x="1080" y="252"/>
                </a:lnTo>
                <a:lnTo>
                  <a:pt x="1082" y="253"/>
                </a:lnTo>
                <a:lnTo>
                  <a:pt x="1084" y="253"/>
                </a:lnTo>
                <a:lnTo>
                  <a:pt x="1086" y="254"/>
                </a:lnTo>
                <a:lnTo>
                  <a:pt x="1088" y="255"/>
                </a:lnTo>
                <a:lnTo>
                  <a:pt x="1090" y="255"/>
                </a:lnTo>
                <a:lnTo>
                  <a:pt x="1092" y="256"/>
                </a:lnTo>
                <a:lnTo>
                  <a:pt x="1094" y="257"/>
                </a:lnTo>
                <a:lnTo>
                  <a:pt x="1096" y="257"/>
                </a:lnTo>
                <a:lnTo>
                  <a:pt x="1098" y="258"/>
                </a:lnTo>
                <a:lnTo>
                  <a:pt x="1100" y="258"/>
                </a:lnTo>
                <a:lnTo>
                  <a:pt x="1102" y="259"/>
                </a:lnTo>
                <a:lnTo>
                  <a:pt x="1104" y="260"/>
                </a:lnTo>
                <a:lnTo>
                  <a:pt x="1106" y="260"/>
                </a:lnTo>
                <a:lnTo>
                  <a:pt x="1108" y="261"/>
                </a:lnTo>
                <a:lnTo>
                  <a:pt x="1110" y="261"/>
                </a:lnTo>
                <a:lnTo>
                  <a:pt x="1112" y="262"/>
                </a:lnTo>
                <a:lnTo>
                  <a:pt x="1114" y="262"/>
                </a:lnTo>
                <a:lnTo>
                  <a:pt x="1116" y="263"/>
                </a:lnTo>
                <a:lnTo>
                  <a:pt x="1118" y="263"/>
                </a:lnTo>
                <a:lnTo>
                  <a:pt x="1120" y="264"/>
                </a:lnTo>
                <a:lnTo>
                  <a:pt x="1122" y="264"/>
                </a:lnTo>
                <a:lnTo>
                  <a:pt x="1124" y="265"/>
                </a:lnTo>
                <a:lnTo>
                  <a:pt x="1126" y="265"/>
                </a:lnTo>
                <a:lnTo>
                  <a:pt x="1128" y="266"/>
                </a:lnTo>
                <a:lnTo>
                  <a:pt x="1130" y="266"/>
                </a:lnTo>
                <a:lnTo>
                  <a:pt x="1132" y="267"/>
                </a:lnTo>
                <a:lnTo>
                  <a:pt x="1134" y="267"/>
                </a:lnTo>
                <a:lnTo>
                  <a:pt x="1136" y="268"/>
                </a:lnTo>
                <a:lnTo>
                  <a:pt x="1138" y="268"/>
                </a:lnTo>
                <a:lnTo>
                  <a:pt x="1140" y="269"/>
                </a:lnTo>
                <a:lnTo>
                  <a:pt x="1142" y="269"/>
                </a:lnTo>
                <a:lnTo>
                  <a:pt x="1144" y="269"/>
                </a:lnTo>
                <a:lnTo>
                  <a:pt x="1146" y="270"/>
                </a:lnTo>
                <a:lnTo>
                  <a:pt x="1148" y="270"/>
                </a:lnTo>
                <a:lnTo>
                  <a:pt x="1150" y="271"/>
                </a:lnTo>
                <a:lnTo>
                  <a:pt x="1152" y="271"/>
                </a:lnTo>
                <a:lnTo>
                  <a:pt x="1154" y="271"/>
                </a:lnTo>
                <a:lnTo>
                  <a:pt x="1156" y="272"/>
                </a:lnTo>
                <a:lnTo>
                  <a:pt x="1158" y="272"/>
                </a:lnTo>
                <a:lnTo>
                  <a:pt x="1160" y="272"/>
                </a:lnTo>
                <a:lnTo>
                  <a:pt x="1162" y="273"/>
                </a:lnTo>
                <a:lnTo>
                  <a:pt x="1164" y="273"/>
                </a:lnTo>
                <a:lnTo>
                  <a:pt x="1166" y="273"/>
                </a:lnTo>
                <a:lnTo>
                  <a:pt x="1168" y="274"/>
                </a:lnTo>
                <a:lnTo>
                  <a:pt x="1170" y="274"/>
                </a:lnTo>
                <a:lnTo>
                  <a:pt x="1172" y="274"/>
                </a:lnTo>
                <a:lnTo>
                  <a:pt x="1174" y="275"/>
                </a:lnTo>
                <a:lnTo>
                  <a:pt x="1176" y="275"/>
                </a:lnTo>
                <a:lnTo>
                  <a:pt x="1178" y="275"/>
                </a:lnTo>
                <a:lnTo>
                  <a:pt x="1180" y="276"/>
                </a:lnTo>
                <a:lnTo>
                  <a:pt x="1182" y="276"/>
                </a:lnTo>
                <a:lnTo>
                  <a:pt x="1184" y="276"/>
                </a:lnTo>
                <a:lnTo>
                  <a:pt x="1186" y="276"/>
                </a:lnTo>
                <a:lnTo>
                  <a:pt x="1188" y="277"/>
                </a:lnTo>
                <a:lnTo>
                  <a:pt x="1190" y="277"/>
                </a:lnTo>
                <a:lnTo>
                  <a:pt x="1192" y="277"/>
                </a:lnTo>
                <a:lnTo>
                  <a:pt x="1194" y="277"/>
                </a:lnTo>
                <a:lnTo>
                  <a:pt x="1196" y="278"/>
                </a:lnTo>
                <a:lnTo>
                  <a:pt x="1198" y="278"/>
                </a:lnTo>
                <a:lnTo>
                  <a:pt x="1200" y="278"/>
                </a:lnTo>
                <a:lnTo>
                  <a:pt x="1202" y="278"/>
                </a:lnTo>
                <a:lnTo>
                  <a:pt x="1204" y="279"/>
                </a:lnTo>
                <a:lnTo>
                  <a:pt x="1206" y="279"/>
                </a:lnTo>
                <a:lnTo>
                  <a:pt x="1208" y="279"/>
                </a:lnTo>
                <a:lnTo>
                  <a:pt x="1210" y="279"/>
                </a:lnTo>
                <a:lnTo>
                  <a:pt x="1212" y="280"/>
                </a:lnTo>
                <a:lnTo>
                  <a:pt x="1214" y="280"/>
                </a:lnTo>
                <a:lnTo>
                  <a:pt x="1216" y="280"/>
                </a:lnTo>
                <a:lnTo>
                  <a:pt x="1218" y="280"/>
                </a:lnTo>
                <a:lnTo>
                  <a:pt x="1220" y="280"/>
                </a:lnTo>
                <a:lnTo>
                  <a:pt x="1222" y="280"/>
                </a:lnTo>
                <a:lnTo>
                  <a:pt x="1224" y="281"/>
                </a:lnTo>
                <a:lnTo>
                  <a:pt x="1226" y="281"/>
                </a:lnTo>
                <a:lnTo>
                  <a:pt x="1228" y="281"/>
                </a:lnTo>
                <a:lnTo>
                  <a:pt x="1230" y="281"/>
                </a:lnTo>
                <a:lnTo>
                  <a:pt x="1232" y="281"/>
                </a:lnTo>
                <a:lnTo>
                  <a:pt x="1234" y="281"/>
                </a:lnTo>
                <a:lnTo>
                  <a:pt x="1236" y="282"/>
                </a:lnTo>
                <a:lnTo>
                  <a:pt x="1238" y="282"/>
                </a:lnTo>
                <a:lnTo>
                  <a:pt x="1240" y="282"/>
                </a:lnTo>
                <a:lnTo>
                  <a:pt x="1242" y="282"/>
                </a:lnTo>
                <a:lnTo>
                  <a:pt x="1244" y="282"/>
                </a:lnTo>
                <a:lnTo>
                  <a:pt x="1246" y="282"/>
                </a:lnTo>
                <a:lnTo>
                  <a:pt x="1248" y="282"/>
                </a:lnTo>
                <a:lnTo>
                  <a:pt x="1250" y="283"/>
                </a:lnTo>
                <a:lnTo>
                  <a:pt x="1252" y="283"/>
                </a:lnTo>
                <a:lnTo>
                  <a:pt x="1254" y="283"/>
                </a:lnTo>
                <a:lnTo>
                  <a:pt x="1256" y="283"/>
                </a:lnTo>
                <a:lnTo>
                  <a:pt x="1258" y="283"/>
                </a:lnTo>
                <a:lnTo>
                  <a:pt x="1260" y="283"/>
                </a:lnTo>
                <a:lnTo>
                  <a:pt x="1262" y="283"/>
                </a:lnTo>
                <a:lnTo>
                  <a:pt x="1264" y="283"/>
                </a:lnTo>
                <a:lnTo>
                  <a:pt x="1266" y="284"/>
                </a:lnTo>
                <a:lnTo>
                  <a:pt x="1268" y="284"/>
                </a:lnTo>
                <a:lnTo>
                  <a:pt x="1270" y="284"/>
                </a:lnTo>
                <a:lnTo>
                  <a:pt x="1272" y="284"/>
                </a:lnTo>
                <a:lnTo>
                  <a:pt x="1274" y="284"/>
                </a:lnTo>
                <a:lnTo>
                  <a:pt x="1276" y="284"/>
                </a:lnTo>
                <a:lnTo>
                  <a:pt x="1277" y="284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92061E-E97D-492E-8956-EC8A38DAB51E}"/>
              </a:ext>
            </a:extLst>
          </p:cNvPr>
          <p:cNvCxnSpPr/>
          <p:nvPr/>
        </p:nvCxnSpPr>
        <p:spPr>
          <a:xfrm rot="5400000">
            <a:off x="3011487" y="5705476"/>
            <a:ext cx="158432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D5AAEC87-FCE1-1BF8-DA43-8DC86C144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4575" y="6373813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D5AAEC87-FCE1-1BF8-DA43-8DC86C144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6373813"/>
                        <a:ext cx="4222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812070-D44D-4A62-B068-A8606810B553}"/>
              </a:ext>
            </a:extLst>
          </p:cNvPr>
          <p:cNvCxnSpPr/>
          <p:nvPr/>
        </p:nvCxnSpPr>
        <p:spPr>
          <a:xfrm rot="16200000" flipH="1">
            <a:off x="3249612" y="5808663"/>
            <a:ext cx="1108075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0E9601F5-B6E0-4334-B04F-BA6F07AF4812}"/>
              </a:ext>
            </a:extLst>
          </p:cNvPr>
          <p:cNvSpPr/>
          <p:nvPr/>
        </p:nvSpPr>
        <p:spPr>
          <a:xfrm>
            <a:off x="3994150" y="4465638"/>
            <a:ext cx="941388" cy="993775"/>
          </a:xfrm>
          <a:custGeom>
            <a:avLst/>
            <a:gdLst>
              <a:gd name="connsiteX0" fmla="*/ 941696 w 941696"/>
              <a:gd name="connsiteY0" fmla="*/ 270680 h 994012"/>
              <a:gd name="connsiteX1" fmla="*/ 218364 w 941696"/>
              <a:gd name="connsiteY1" fmla="*/ 120555 h 994012"/>
              <a:gd name="connsiteX2" fmla="*/ 0 w 941696"/>
              <a:gd name="connsiteY2" fmla="*/ 994012 h 9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696" h="994012">
                <a:moveTo>
                  <a:pt x="941696" y="270680"/>
                </a:moveTo>
                <a:cubicBezTo>
                  <a:pt x="658504" y="135340"/>
                  <a:pt x="375313" y="0"/>
                  <a:pt x="218364" y="120555"/>
                </a:cubicBezTo>
                <a:cubicBezTo>
                  <a:pt x="61415" y="241110"/>
                  <a:pt x="30707" y="617561"/>
                  <a:pt x="0" y="994012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0C0741-E16B-49F2-88D3-0EFBD607D5D4}"/>
              </a:ext>
            </a:extLst>
          </p:cNvPr>
          <p:cNvCxnSpPr/>
          <p:nvPr/>
        </p:nvCxnSpPr>
        <p:spPr>
          <a:xfrm>
            <a:off x="3789363" y="5445125"/>
            <a:ext cx="436562" cy="1588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3">
            <a:extLst>
              <a:ext uri="{FF2B5EF4-FFF2-40B4-BE49-F238E27FC236}">
                <a16:creationId xmlns:a16="http://schemas.microsoft.com/office/drawing/2014/main" id="{C7931DF9-A9E2-C3DE-00B3-0687362F3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5063" y="4545013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646" imgH="228402" progId="Equation.DSMT4">
                  <p:embed/>
                </p:oleObj>
              </mc:Choice>
              <mc:Fallback>
                <p:oleObj name="Equation" r:id="rId6" imgW="177646" imgH="228402" progId="Equation.DSMT4">
                  <p:embed/>
                  <p:pic>
                    <p:nvPicPr>
                      <p:cNvPr id="42" name="Object 3">
                        <a:extLst>
                          <a:ext uri="{FF2B5EF4-FFF2-40B4-BE49-F238E27FC236}">
                            <a16:creationId xmlns:a16="http://schemas.microsoft.com/office/drawing/2014/main" id="{C7931DF9-A9E2-C3DE-00B3-0687362F3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4545013"/>
                        <a:ext cx="4413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5B9C26F-D6F6-4053-AB6C-9CDCC8A14C2D}"/>
              </a:ext>
            </a:extLst>
          </p:cNvPr>
          <p:cNvCxnSpPr/>
          <p:nvPr/>
        </p:nvCxnSpPr>
        <p:spPr>
          <a:xfrm rot="16200000" flipH="1">
            <a:off x="7057231" y="5466557"/>
            <a:ext cx="2016125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3D56900-1854-4065-8036-1B66782C17E8}"/>
              </a:ext>
            </a:extLst>
          </p:cNvPr>
          <p:cNvCxnSpPr/>
          <p:nvPr/>
        </p:nvCxnSpPr>
        <p:spPr>
          <a:xfrm rot="16200000" flipH="1">
            <a:off x="7507287" y="5781676"/>
            <a:ext cx="1108075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3D30E515-23D8-4809-815E-F198055BC8C1}"/>
              </a:ext>
            </a:extLst>
          </p:cNvPr>
          <p:cNvSpPr/>
          <p:nvPr/>
        </p:nvSpPr>
        <p:spPr>
          <a:xfrm>
            <a:off x="8188325" y="4433888"/>
            <a:ext cx="1022350" cy="977900"/>
          </a:xfrm>
          <a:custGeom>
            <a:avLst/>
            <a:gdLst>
              <a:gd name="connsiteX0" fmla="*/ 941696 w 941696"/>
              <a:gd name="connsiteY0" fmla="*/ 270680 h 994012"/>
              <a:gd name="connsiteX1" fmla="*/ 218364 w 941696"/>
              <a:gd name="connsiteY1" fmla="*/ 120555 h 994012"/>
              <a:gd name="connsiteX2" fmla="*/ 0 w 941696"/>
              <a:gd name="connsiteY2" fmla="*/ 994012 h 9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696" h="994012">
                <a:moveTo>
                  <a:pt x="941696" y="270680"/>
                </a:moveTo>
                <a:cubicBezTo>
                  <a:pt x="658504" y="135340"/>
                  <a:pt x="375313" y="0"/>
                  <a:pt x="218364" y="120555"/>
                </a:cubicBezTo>
                <a:cubicBezTo>
                  <a:pt x="61415" y="241110"/>
                  <a:pt x="30707" y="617561"/>
                  <a:pt x="0" y="994012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AA136F5-E632-460F-9573-5E844D392E93}"/>
              </a:ext>
            </a:extLst>
          </p:cNvPr>
          <p:cNvCxnSpPr/>
          <p:nvPr/>
        </p:nvCxnSpPr>
        <p:spPr>
          <a:xfrm flipV="1">
            <a:off x="8062913" y="5411788"/>
            <a:ext cx="258762" cy="1587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7">
            <a:extLst>
              <a:ext uri="{FF2B5EF4-FFF2-40B4-BE49-F238E27FC236}">
                <a16:creationId xmlns:a16="http://schemas.microsoft.com/office/drawing/2014/main" id="{308BD567-4CB1-93A1-76A0-E86F3BFE7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2738" y="4513263"/>
          <a:ext cx="473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70" name="Object 7">
                        <a:extLst>
                          <a:ext uri="{FF2B5EF4-FFF2-40B4-BE49-F238E27FC236}">
                            <a16:creationId xmlns:a16="http://schemas.microsoft.com/office/drawing/2014/main" id="{308BD567-4CB1-93A1-76A0-E86F3BFE7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738" y="4513263"/>
                        <a:ext cx="4730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Freeform 32">
            <a:extLst>
              <a:ext uri="{FF2B5EF4-FFF2-40B4-BE49-F238E27FC236}">
                <a16:creationId xmlns:a16="http://schemas.microsoft.com/office/drawing/2014/main" id="{30D41F40-CEDD-1699-30FA-046888167310}"/>
              </a:ext>
            </a:extLst>
          </p:cNvPr>
          <p:cNvSpPr>
            <a:spLocks/>
          </p:cNvSpPr>
          <p:nvPr/>
        </p:nvSpPr>
        <p:spPr bwMode="auto">
          <a:xfrm>
            <a:off x="6423025" y="4462463"/>
            <a:ext cx="3589338" cy="1720850"/>
          </a:xfrm>
          <a:custGeom>
            <a:avLst/>
            <a:gdLst>
              <a:gd name="T0" fmla="*/ 2147483646 w 1277"/>
              <a:gd name="T1" fmla="*/ 2147483646 h 461"/>
              <a:gd name="T2" fmla="*/ 2147483646 w 1277"/>
              <a:gd name="T3" fmla="*/ 2147483646 h 461"/>
              <a:gd name="T4" fmla="*/ 2147483646 w 1277"/>
              <a:gd name="T5" fmla="*/ 2147483646 h 461"/>
              <a:gd name="T6" fmla="*/ 2147483646 w 1277"/>
              <a:gd name="T7" fmla="*/ 2147483646 h 461"/>
              <a:gd name="T8" fmla="*/ 2147483646 w 1277"/>
              <a:gd name="T9" fmla="*/ 2147483646 h 461"/>
              <a:gd name="T10" fmla="*/ 2147483646 w 1277"/>
              <a:gd name="T11" fmla="*/ 2147483646 h 461"/>
              <a:gd name="T12" fmla="*/ 2147483646 w 1277"/>
              <a:gd name="T13" fmla="*/ 2147483646 h 461"/>
              <a:gd name="T14" fmla="*/ 2147483646 w 1277"/>
              <a:gd name="T15" fmla="*/ 2147483646 h 461"/>
              <a:gd name="T16" fmla="*/ 2147483646 w 1277"/>
              <a:gd name="T17" fmla="*/ 2147483646 h 461"/>
              <a:gd name="T18" fmla="*/ 2147483646 w 1277"/>
              <a:gd name="T19" fmla="*/ 2147483646 h 461"/>
              <a:gd name="T20" fmla="*/ 2147483646 w 1277"/>
              <a:gd name="T21" fmla="*/ 2147483646 h 461"/>
              <a:gd name="T22" fmla="*/ 2147483646 w 1277"/>
              <a:gd name="T23" fmla="*/ 2147483646 h 461"/>
              <a:gd name="T24" fmla="*/ 2147483646 w 1277"/>
              <a:gd name="T25" fmla="*/ 2147483646 h 461"/>
              <a:gd name="T26" fmla="*/ 2147483646 w 1277"/>
              <a:gd name="T27" fmla="*/ 2147483646 h 461"/>
              <a:gd name="T28" fmla="*/ 2147483646 w 1277"/>
              <a:gd name="T29" fmla="*/ 2147483646 h 461"/>
              <a:gd name="T30" fmla="*/ 2147483646 w 1277"/>
              <a:gd name="T31" fmla="*/ 2147483646 h 461"/>
              <a:gd name="T32" fmla="*/ 2147483646 w 1277"/>
              <a:gd name="T33" fmla="*/ 2147483646 h 461"/>
              <a:gd name="T34" fmla="*/ 2147483646 w 1277"/>
              <a:gd name="T35" fmla="*/ 2147483646 h 461"/>
              <a:gd name="T36" fmla="*/ 2147483646 w 1277"/>
              <a:gd name="T37" fmla="*/ 2147483646 h 461"/>
              <a:gd name="T38" fmla="*/ 2147483646 w 1277"/>
              <a:gd name="T39" fmla="*/ 2147483646 h 461"/>
              <a:gd name="T40" fmla="*/ 2147483646 w 1277"/>
              <a:gd name="T41" fmla="*/ 2147483646 h 461"/>
              <a:gd name="T42" fmla="*/ 2147483646 w 1277"/>
              <a:gd name="T43" fmla="*/ 2147483646 h 461"/>
              <a:gd name="T44" fmla="*/ 2147483646 w 1277"/>
              <a:gd name="T45" fmla="*/ 2147483646 h 461"/>
              <a:gd name="T46" fmla="*/ 2147483646 w 1277"/>
              <a:gd name="T47" fmla="*/ 2147483646 h 461"/>
              <a:gd name="T48" fmla="*/ 2147483646 w 1277"/>
              <a:gd name="T49" fmla="*/ 2147483646 h 461"/>
              <a:gd name="T50" fmla="*/ 2147483646 w 1277"/>
              <a:gd name="T51" fmla="*/ 2147483646 h 461"/>
              <a:gd name="T52" fmla="*/ 2147483646 w 1277"/>
              <a:gd name="T53" fmla="*/ 2147483646 h 461"/>
              <a:gd name="T54" fmla="*/ 2147483646 w 1277"/>
              <a:gd name="T55" fmla="*/ 0 h 461"/>
              <a:gd name="T56" fmla="*/ 2147483646 w 1277"/>
              <a:gd name="T57" fmla="*/ 2147483646 h 461"/>
              <a:gd name="T58" fmla="*/ 2147483646 w 1277"/>
              <a:gd name="T59" fmla="*/ 2147483646 h 461"/>
              <a:gd name="T60" fmla="*/ 2147483646 w 1277"/>
              <a:gd name="T61" fmla="*/ 2147483646 h 461"/>
              <a:gd name="T62" fmla="*/ 2147483646 w 1277"/>
              <a:gd name="T63" fmla="*/ 2147483646 h 461"/>
              <a:gd name="T64" fmla="*/ 2147483646 w 1277"/>
              <a:gd name="T65" fmla="*/ 2147483646 h 461"/>
              <a:gd name="T66" fmla="*/ 2147483646 w 1277"/>
              <a:gd name="T67" fmla="*/ 2147483646 h 461"/>
              <a:gd name="T68" fmla="*/ 2147483646 w 1277"/>
              <a:gd name="T69" fmla="*/ 2147483646 h 461"/>
              <a:gd name="T70" fmla="*/ 2147483646 w 1277"/>
              <a:gd name="T71" fmla="*/ 2147483646 h 461"/>
              <a:gd name="T72" fmla="*/ 2147483646 w 1277"/>
              <a:gd name="T73" fmla="*/ 2147483646 h 461"/>
              <a:gd name="T74" fmla="*/ 2147483646 w 1277"/>
              <a:gd name="T75" fmla="*/ 2147483646 h 461"/>
              <a:gd name="T76" fmla="*/ 2147483646 w 1277"/>
              <a:gd name="T77" fmla="*/ 2147483646 h 461"/>
              <a:gd name="T78" fmla="*/ 2147483646 w 1277"/>
              <a:gd name="T79" fmla="*/ 2147483646 h 461"/>
              <a:gd name="T80" fmla="*/ 2147483646 w 1277"/>
              <a:gd name="T81" fmla="*/ 2147483646 h 461"/>
              <a:gd name="T82" fmla="*/ 2147483646 w 1277"/>
              <a:gd name="T83" fmla="*/ 2147483646 h 461"/>
              <a:gd name="T84" fmla="*/ 2147483646 w 1277"/>
              <a:gd name="T85" fmla="*/ 2147483646 h 461"/>
              <a:gd name="T86" fmla="*/ 2147483646 w 1277"/>
              <a:gd name="T87" fmla="*/ 2147483646 h 461"/>
              <a:gd name="T88" fmla="*/ 2147483646 w 1277"/>
              <a:gd name="T89" fmla="*/ 2147483646 h 461"/>
              <a:gd name="T90" fmla="*/ 2147483646 w 1277"/>
              <a:gd name="T91" fmla="*/ 2147483646 h 461"/>
              <a:gd name="T92" fmla="*/ 2147483646 w 1277"/>
              <a:gd name="T93" fmla="*/ 2147483646 h 461"/>
              <a:gd name="T94" fmla="*/ 2147483646 w 1277"/>
              <a:gd name="T95" fmla="*/ 2147483646 h 461"/>
              <a:gd name="T96" fmla="*/ 2147483646 w 1277"/>
              <a:gd name="T97" fmla="*/ 2147483646 h 461"/>
              <a:gd name="T98" fmla="*/ 2147483646 w 1277"/>
              <a:gd name="T99" fmla="*/ 2147483646 h 461"/>
              <a:gd name="T100" fmla="*/ 2147483646 w 1277"/>
              <a:gd name="T101" fmla="*/ 2147483646 h 461"/>
              <a:gd name="T102" fmla="*/ 2147483646 w 1277"/>
              <a:gd name="T103" fmla="*/ 2147483646 h 461"/>
              <a:gd name="T104" fmla="*/ 2147483646 w 1277"/>
              <a:gd name="T105" fmla="*/ 2147483646 h 461"/>
              <a:gd name="T106" fmla="*/ 2147483646 w 1277"/>
              <a:gd name="T107" fmla="*/ 2147483646 h 461"/>
              <a:gd name="T108" fmla="*/ 2147483646 w 1277"/>
              <a:gd name="T109" fmla="*/ 2147483646 h 461"/>
              <a:gd name="T110" fmla="*/ 2147483646 w 1277"/>
              <a:gd name="T111" fmla="*/ 2147483646 h 461"/>
              <a:gd name="T112" fmla="*/ 2147483646 w 1277"/>
              <a:gd name="T113" fmla="*/ 2147483646 h 461"/>
              <a:gd name="T114" fmla="*/ 2147483646 w 1277"/>
              <a:gd name="T115" fmla="*/ 2147483646 h 461"/>
              <a:gd name="T116" fmla="*/ 2147483646 w 1277"/>
              <a:gd name="T117" fmla="*/ 2147483646 h 461"/>
              <a:gd name="T118" fmla="*/ 2147483646 w 1277"/>
              <a:gd name="T119" fmla="*/ 2147483646 h 461"/>
              <a:gd name="T120" fmla="*/ 2147483646 w 1277"/>
              <a:gd name="T121" fmla="*/ 2147483646 h 4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7"/>
              <a:gd name="T184" fmla="*/ 0 h 461"/>
              <a:gd name="T185" fmla="*/ 1277 w 1277"/>
              <a:gd name="T186" fmla="*/ 461 h 4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7" h="461">
                <a:moveTo>
                  <a:pt x="0" y="461"/>
                </a:moveTo>
                <a:lnTo>
                  <a:pt x="2" y="461"/>
                </a:lnTo>
                <a:lnTo>
                  <a:pt x="4" y="461"/>
                </a:lnTo>
                <a:lnTo>
                  <a:pt x="6" y="461"/>
                </a:lnTo>
                <a:lnTo>
                  <a:pt x="8" y="461"/>
                </a:lnTo>
                <a:lnTo>
                  <a:pt x="10" y="461"/>
                </a:lnTo>
                <a:lnTo>
                  <a:pt x="13" y="461"/>
                </a:lnTo>
                <a:lnTo>
                  <a:pt x="16" y="461"/>
                </a:lnTo>
                <a:lnTo>
                  <a:pt x="19" y="461"/>
                </a:lnTo>
                <a:lnTo>
                  <a:pt x="22" y="461"/>
                </a:lnTo>
                <a:lnTo>
                  <a:pt x="25" y="461"/>
                </a:lnTo>
                <a:lnTo>
                  <a:pt x="28" y="461"/>
                </a:lnTo>
                <a:lnTo>
                  <a:pt x="31" y="461"/>
                </a:lnTo>
                <a:lnTo>
                  <a:pt x="34" y="461"/>
                </a:lnTo>
                <a:lnTo>
                  <a:pt x="37" y="461"/>
                </a:lnTo>
                <a:lnTo>
                  <a:pt x="40" y="461"/>
                </a:lnTo>
                <a:lnTo>
                  <a:pt x="43" y="461"/>
                </a:lnTo>
                <a:lnTo>
                  <a:pt x="46" y="461"/>
                </a:lnTo>
                <a:lnTo>
                  <a:pt x="49" y="461"/>
                </a:lnTo>
                <a:lnTo>
                  <a:pt x="52" y="461"/>
                </a:lnTo>
                <a:lnTo>
                  <a:pt x="55" y="461"/>
                </a:lnTo>
                <a:lnTo>
                  <a:pt x="58" y="461"/>
                </a:lnTo>
                <a:lnTo>
                  <a:pt x="61" y="461"/>
                </a:lnTo>
                <a:lnTo>
                  <a:pt x="64" y="461"/>
                </a:lnTo>
                <a:lnTo>
                  <a:pt x="67" y="461"/>
                </a:lnTo>
                <a:lnTo>
                  <a:pt x="70" y="461"/>
                </a:lnTo>
                <a:lnTo>
                  <a:pt x="73" y="461"/>
                </a:lnTo>
                <a:lnTo>
                  <a:pt x="76" y="461"/>
                </a:lnTo>
                <a:lnTo>
                  <a:pt x="79" y="461"/>
                </a:lnTo>
                <a:lnTo>
                  <a:pt x="82" y="461"/>
                </a:lnTo>
                <a:lnTo>
                  <a:pt x="85" y="461"/>
                </a:lnTo>
                <a:lnTo>
                  <a:pt x="88" y="461"/>
                </a:lnTo>
                <a:lnTo>
                  <a:pt x="91" y="461"/>
                </a:lnTo>
                <a:lnTo>
                  <a:pt x="94" y="461"/>
                </a:lnTo>
                <a:lnTo>
                  <a:pt x="97" y="461"/>
                </a:lnTo>
                <a:lnTo>
                  <a:pt x="100" y="461"/>
                </a:lnTo>
                <a:lnTo>
                  <a:pt x="103" y="461"/>
                </a:lnTo>
                <a:lnTo>
                  <a:pt x="106" y="461"/>
                </a:lnTo>
                <a:lnTo>
                  <a:pt x="109" y="461"/>
                </a:lnTo>
                <a:lnTo>
                  <a:pt x="112" y="461"/>
                </a:lnTo>
                <a:lnTo>
                  <a:pt x="115" y="461"/>
                </a:lnTo>
                <a:lnTo>
                  <a:pt x="118" y="461"/>
                </a:lnTo>
                <a:lnTo>
                  <a:pt x="121" y="461"/>
                </a:lnTo>
                <a:lnTo>
                  <a:pt x="124" y="461"/>
                </a:lnTo>
                <a:lnTo>
                  <a:pt x="127" y="461"/>
                </a:lnTo>
                <a:lnTo>
                  <a:pt x="130" y="461"/>
                </a:lnTo>
                <a:lnTo>
                  <a:pt x="133" y="461"/>
                </a:lnTo>
                <a:lnTo>
                  <a:pt x="136" y="461"/>
                </a:lnTo>
                <a:lnTo>
                  <a:pt x="139" y="461"/>
                </a:lnTo>
                <a:lnTo>
                  <a:pt x="142" y="461"/>
                </a:lnTo>
                <a:lnTo>
                  <a:pt x="145" y="461"/>
                </a:lnTo>
                <a:lnTo>
                  <a:pt x="148" y="461"/>
                </a:lnTo>
                <a:lnTo>
                  <a:pt x="151" y="461"/>
                </a:lnTo>
                <a:lnTo>
                  <a:pt x="154" y="461"/>
                </a:lnTo>
                <a:lnTo>
                  <a:pt x="157" y="461"/>
                </a:lnTo>
                <a:lnTo>
                  <a:pt x="160" y="461"/>
                </a:lnTo>
                <a:lnTo>
                  <a:pt x="163" y="461"/>
                </a:lnTo>
                <a:lnTo>
                  <a:pt x="166" y="461"/>
                </a:lnTo>
                <a:lnTo>
                  <a:pt x="169" y="461"/>
                </a:lnTo>
                <a:lnTo>
                  <a:pt x="172" y="461"/>
                </a:lnTo>
                <a:lnTo>
                  <a:pt x="175" y="461"/>
                </a:lnTo>
                <a:lnTo>
                  <a:pt x="178" y="461"/>
                </a:lnTo>
                <a:lnTo>
                  <a:pt x="181" y="461"/>
                </a:lnTo>
                <a:lnTo>
                  <a:pt x="184" y="461"/>
                </a:lnTo>
                <a:lnTo>
                  <a:pt x="187" y="461"/>
                </a:lnTo>
                <a:lnTo>
                  <a:pt x="190" y="461"/>
                </a:lnTo>
                <a:lnTo>
                  <a:pt x="193" y="461"/>
                </a:lnTo>
                <a:lnTo>
                  <a:pt x="196" y="461"/>
                </a:lnTo>
                <a:lnTo>
                  <a:pt x="199" y="461"/>
                </a:lnTo>
                <a:lnTo>
                  <a:pt x="202" y="461"/>
                </a:lnTo>
                <a:lnTo>
                  <a:pt x="205" y="461"/>
                </a:lnTo>
                <a:lnTo>
                  <a:pt x="208" y="461"/>
                </a:lnTo>
                <a:lnTo>
                  <a:pt x="211" y="461"/>
                </a:lnTo>
                <a:lnTo>
                  <a:pt x="214" y="461"/>
                </a:lnTo>
                <a:lnTo>
                  <a:pt x="217" y="461"/>
                </a:lnTo>
                <a:lnTo>
                  <a:pt x="220" y="461"/>
                </a:lnTo>
                <a:lnTo>
                  <a:pt x="223" y="461"/>
                </a:lnTo>
                <a:lnTo>
                  <a:pt x="226" y="461"/>
                </a:lnTo>
                <a:lnTo>
                  <a:pt x="229" y="461"/>
                </a:lnTo>
                <a:lnTo>
                  <a:pt x="232" y="461"/>
                </a:lnTo>
                <a:lnTo>
                  <a:pt x="235" y="461"/>
                </a:lnTo>
                <a:lnTo>
                  <a:pt x="238" y="461"/>
                </a:lnTo>
                <a:lnTo>
                  <a:pt x="241" y="461"/>
                </a:lnTo>
                <a:lnTo>
                  <a:pt x="244" y="461"/>
                </a:lnTo>
                <a:lnTo>
                  <a:pt x="247" y="461"/>
                </a:lnTo>
                <a:lnTo>
                  <a:pt x="250" y="461"/>
                </a:lnTo>
                <a:lnTo>
                  <a:pt x="253" y="461"/>
                </a:lnTo>
                <a:lnTo>
                  <a:pt x="256" y="461"/>
                </a:lnTo>
                <a:lnTo>
                  <a:pt x="259" y="461"/>
                </a:lnTo>
                <a:lnTo>
                  <a:pt x="262" y="461"/>
                </a:lnTo>
                <a:lnTo>
                  <a:pt x="265" y="461"/>
                </a:lnTo>
                <a:lnTo>
                  <a:pt x="268" y="461"/>
                </a:lnTo>
                <a:lnTo>
                  <a:pt x="271" y="461"/>
                </a:lnTo>
                <a:lnTo>
                  <a:pt x="274" y="461"/>
                </a:lnTo>
                <a:lnTo>
                  <a:pt x="277" y="461"/>
                </a:lnTo>
                <a:lnTo>
                  <a:pt x="280" y="461"/>
                </a:lnTo>
                <a:lnTo>
                  <a:pt x="283" y="461"/>
                </a:lnTo>
                <a:lnTo>
                  <a:pt x="286" y="461"/>
                </a:lnTo>
                <a:lnTo>
                  <a:pt x="289" y="461"/>
                </a:lnTo>
                <a:lnTo>
                  <a:pt x="292" y="461"/>
                </a:lnTo>
                <a:lnTo>
                  <a:pt x="295" y="460"/>
                </a:lnTo>
                <a:lnTo>
                  <a:pt x="298" y="460"/>
                </a:lnTo>
                <a:lnTo>
                  <a:pt x="301" y="460"/>
                </a:lnTo>
                <a:lnTo>
                  <a:pt x="304" y="460"/>
                </a:lnTo>
                <a:lnTo>
                  <a:pt x="307" y="460"/>
                </a:lnTo>
                <a:lnTo>
                  <a:pt x="310" y="460"/>
                </a:lnTo>
                <a:lnTo>
                  <a:pt x="313" y="460"/>
                </a:lnTo>
                <a:lnTo>
                  <a:pt x="316" y="460"/>
                </a:lnTo>
                <a:lnTo>
                  <a:pt x="319" y="460"/>
                </a:lnTo>
                <a:lnTo>
                  <a:pt x="322" y="460"/>
                </a:lnTo>
                <a:lnTo>
                  <a:pt x="325" y="460"/>
                </a:lnTo>
                <a:lnTo>
                  <a:pt x="328" y="460"/>
                </a:lnTo>
                <a:lnTo>
                  <a:pt x="331" y="460"/>
                </a:lnTo>
                <a:lnTo>
                  <a:pt x="334" y="460"/>
                </a:lnTo>
                <a:lnTo>
                  <a:pt x="337" y="460"/>
                </a:lnTo>
                <a:lnTo>
                  <a:pt x="340" y="460"/>
                </a:lnTo>
                <a:lnTo>
                  <a:pt x="343" y="459"/>
                </a:lnTo>
                <a:lnTo>
                  <a:pt x="346" y="459"/>
                </a:lnTo>
                <a:lnTo>
                  <a:pt x="349" y="459"/>
                </a:lnTo>
                <a:lnTo>
                  <a:pt x="352" y="459"/>
                </a:lnTo>
                <a:lnTo>
                  <a:pt x="355" y="458"/>
                </a:lnTo>
                <a:lnTo>
                  <a:pt x="358" y="458"/>
                </a:lnTo>
                <a:lnTo>
                  <a:pt x="361" y="458"/>
                </a:lnTo>
                <a:lnTo>
                  <a:pt x="364" y="457"/>
                </a:lnTo>
                <a:lnTo>
                  <a:pt x="367" y="457"/>
                </a:lnTo>
                <a:lnTo>
                  <a:pt x="370" y="456"/>
                </a:lnTo>
                <a:lnTo>
                  <a:pt x="373" y="456"/>
                </a:lnTo>
                <a:lnTo>
                  <a:pt x="376" y="455"/>
                </a:lnTo>
                <a:lnTo>
                  <a:pt x="379" y="454"/>
                </a:lnTo>
                <a:lnTo>
                  <a:pt x="382" y="454"/>
                </a:lnTo>
                <a:lnTo>
                  <a:pt x="385" y="453"/>
                </a:lnTo>
                <a:lnTo>
                  <a:pt x="388" y="452"/>
                </a:lnTo>
                <a:lnTo>
                  <a:pt x="391" y="450"/>
                </a:lnTo>
                <a:lnTo>
                  <a:pt x="394" y="449"/>
                </a:lnTo>
                <a:lnTo>
                  <a:pt x="397" y="448"/>
                </a:lnTo>
                <a:lnTo>
                  <a:pt x="400" y="446"/>
                </a:lnTo>
                <a:lnTo>
                  <a:pt x="403" y="444"/>
                </a:lnTo>
                <a:lnTo>
                  <a:pt x="406" y="443"/>
                </a:lnTo>
                <a:lnTo>
                  <a:pt x="409" y="440"/>
                </a:lnTo>
                <a:lnTo>
                  <a:pt x="412" y="438"/>
                </a:lnTo>
                <a:lnTo>
                  <a:pt x="415" y="436"/>
                </a:lnTo>
                <a:lnTo>
                  <a:pt x="418" y="433"/>
                </a:lnTo>
                <a:lnTo>
                  <a:pt x="421" y="430"/>
                </a:lnTo>
                <a:lnTo>
                  <a:pt x="424" y="427"/>
                </a:lnTo>
                <a:lnTo>
                  <a:pt x="427" y="423"/>
                </a:lnTo>
                <a:lnTo>
                  <a:pt x="430" y="420"/>
                </a:lnTo>
                <a:lnTo>
                  <a:pt x="433" y="415"/>
                </a:lnTo>
                <a:lnTo>
                  <a:pt x="436" y="411"/>
                </a:lnTo>
                <a:lnTo>
                  <a:pt x="439" y="406"/>
                </a:lnTo>
                <a:lnTo>
                  <a:pt x="442" y="401"/>
                </a:lnTo>
                <a:lnTo>
                  <a:pt x="445" y="396"/>
                </a:lnTo>
                <a:lnTo>
                  <a:pt x="448" y="390"/>
                </a:lnTo>
                <a:lnTo>
                  <a:pt x="451" y="384"/>
                </a:lnTo>
                <a:lnTo>
                  <a:pt x="454" y="378"/>
                </a:lnTo>
                <a:lnTo>
                  <a:pt x="457" y="371"/>
                </a:lnTo>
                <a:lnTo>
                  <a:pt x="460" y="364"/>
                </a:lnTo>
                <a:lnTo>
                  <a:pt x="463" y="356"/>
                </a:lnTo>
                <a:lnTo>
                  <a:pt x="466" y="348"/>
                </a:lnTo>
                <a:lnTo>
                  <a:pt x="469" y="340"/>
                </a:lnTo>
                <a:lnTo>
                  <a:pt x="472" y="331"/>
                </a:lnTo>
                <a:lnTo>
                  <a:pt x="475" y="322"/>
                </a:lnTo>
                <a:lnTo>
                  <a:pt x="478" y="313"/>
                </a:lnTo>
                <a:lnTo>
                  <a:pt x="481" y="303"/>
                </a:lnTo>
                <a:lnTo>
                  <a:pt x="484" y="293"/>
                </a:lnTo>
                <a:lnTo>
                  <a:pt x="487" y="282"/>
                </a:lnTo>
                <a:lnTo>
                  <a:pt x="490" y="271"/>
                </a:lnTo>
                <a:lnTo>
                  <a:pt x="493" y="260"/>
                </a:lnTo>
                <a:lnTo>
                  <a:pt x="496" y="249"/>
                </a:lnTo>
                <a:lnTo>
                  <a:pt x="499" y="237"/>
                </a:lnTo>
                <a:lnTo>
                  <a:pt x="502" y="226"/>
                </a:lnTo>
                <a:lnTo>
                  <a:pt x="505" y="214"/>
                </a:lnTo>
                <a:lnTo>
                  <a:pt x="508" y="202"/>
                </a:lnTo>
                <a:lnTo>
                  <a:pt x="511" y="190"/>
                </a:lnTo>
                <a:lnTo>
                  <a:pt x="514" y="178"/>
                </a:lnTo>
                <a:lnTo>
                  <a:pt x="517" y="166"/>
                </a:lnTo>
                <a:lnTo>
                  <a:pt x="520" y="154"/>
                </a:lnTo>
                <a:lnTo>
                  <a:pt x="523" y="142"/>
                </a:lnTo>
                <a:lnTo>
                  <a:pt x="526" y="130"/>
                </a:lnTo>
                <a:lnTo>
                  <a:pt x="529" y="118"/>
                </a:lnTo>
                <a:lnTo>
                  <a:pt x="532" y="107"/>
                </a:lnTo>
                <a:lnTo>
                  <a:pt x="535" y="96"/>
                </a:lnTo>
                <a:lnTo>
                  <a:pt x="538" y="85"/>
                </a:lnTo>
                <a:lnTo>
                  <a:pt x="541" y="75"/>
                </a:lnTo>
                <a:lnTo>
                  <a:pt x="544" y="66"/>
                </a:lnTo>
                <a:lnTo>
                  <a:pt x="547" y="56"/>
                </a:lnTo>
                <a:lnTo>
                  <a:pt x="550" y="48"/>
                </a:lnTo>
                <a:lnTo>
                  <a:pt x="553" y="40"/>
                </a:lnTo>
                <a:lnTo>
                  <a:pt x="556" y="32"/>
                </a:lnTo>
                <a:lnTo>
                  <a:pt x="559" y="25"/>
                </a:lnTo>
                <a:lnTo>
                  <a:pt x="562" y="19"/>
                </a:lnTo>
                <a:lnTo>
                  <a:pt x="565" y="14"/>
                </a:lnTo>
                <a:lnTo>
                  <a:pt x="568" y="10"/>
                </a:lnTo>
                <a:lnTo>
                  <a:pt x="571" y="6"/>
                </a:lnTo>
                <a:lnTo>
                  <a:pt x="574" y="3"/>
                </a:lnTo>
                <a:lnTo>
                  <a:pt x="577" y="1"/>
                </a:lnTo>
                <a:lnTo>
                  <a:pt x="580" y="0"/>
                </a:lnTo>
                <a:lnTo>
                  <a:pt x="583" y="0"/>
                </a:lnTo>
                <a:lnTo>
                  <a:pt x="586" y="0"/>
                </a:lnTo>
                <a:lnTo>
                  <a:pt x="589" y="2"/>
                </a:lnTo>
                <a:lnTo>
                  <a:pt x="592" y="4"/>
                </a:lnTo>
                <a:lnTo>
                  <a:pt x="595" y="7"/>
                </a:lnTo>
                <a:lnTo>
                  <a:pt x="598" y="11"/>
                </a:lnTo>
                <a:lnTo>
                  <a:pt x="601" y="16"/>
                </a:lnTo>
                <a:lnTo>
                  <a:pt x="604" y="21"/>
                </a:lnTo>
                <a:lnTo>
                  <a:pt x="607" y="27"/>
                </a:lnTo>
                <a:lnTo>
                  <a:pt x="610" y="34"/>
                </a:lnTo>
                <a:lnTo>
                  <a:pt x="613" y="42"/>
                </a:lnTo>
                <a:lnTo>
                  <a:pt x="616" y="50"/>
                </a:lnTo>
                <a:lnTo>
                  <a:pt x="619" y="59"/>
                </a:lnTo>
                <a:lnTo>
                  <a:pt x="622" y="69"/>
                </a:lnTo>
                <a:lnTo>
                  <a:pt x="625" y="78"/>
                </a:lnTo>
                <a:lnTo>
                  <a:pt x="628" y="89"/>
                </a:lnTo>
                <a:lnTo>
                  <a:pt x="631" y="100"/>
                </a:lnTo>
                <a:lnTo>
                  <a:pt x="634" y="111"/>
                </a:lnTo>
                <a:lnTo>
                  <a:pt x="637" y="122"/>
                </a:lnTo>
                <a:lnTo>
                  <a:pt x="640" y="134"/>
                </a:lnTo>
                <a:lnTo>
                  <a:pt x="643" y="145"/>
                </a:lnTo>
                <a:lnTo>
                  <a:pt x="646" y="157"/>
                </a:lnTo>
                <a:lnTo>
                  <a:pt x="649" y="169"/>
                </a:lnTo>
                <a:lnTo>
                  <a:pt x="652" y="182"/>
                </a:lnTo>
                <a:lnTo>
                  <a:pt x="655" y="194"/>
                </a:lnTo>
                <a:lnTo>
                  <a:pt x="658" y="206"/>
                </a:lnTo>
                <a:lnTo>
                  <a:pt x="661" y="218"/>
                </a:lnTo>
                <a:lnTo>
                  <a:pt x="664" y="229"/>
                </a:lnTo>
                <a:lnTo>
                  <a:pt x="667" y="241"/>
                </a:lnTo>
                <a:lnTo>
                  <a:pt x="670" y="253"/>
                </a:lnTo>
                <a:lnTo>
                  <a:pt x="673" y="264"/>
                </a:lnTo>
                <a:lnTo>
                  <a:pt x="676" y="275"/>
                </a:lnTo>
                <a:lnTo>
                  <a:pt x="679" y="285"/>
                </a:lnTo>
                <a:lnTo>
                  <a:pt x="682" y="296"/>
                </a:lnTo>
                <a:lnTo>
                  <a:pt x="685" y="306"/>
                </a:lnTo>
                <a:lnTo>
                  <a:pt x="688" y="316"/>
                </a:lnTo>
                <a:lnTo>
                  <a:pt x="691" y="325"/>
                </a:lnTo>
                <a:lnTo>
                  <a:pt x="694" y="334"/>
                </a:lnTo>
                <a:lnTo>
                  <a:pt x="697" y="343"/>
                </a:lnTo>
                <a:lnTo>
                  <a:pt x="700" y="351"/>
                </a:lnTo>
                <a:lnTo>
                  <a:pt x="703" y="359"/>
                </a:lnTo>
                <a:lnTo>
                  <a:pt x="706" y="366"/>
                </a:lnTo>
                <a:lnTo>
                  <a:pt x="709" y="373"/>
                </a:lnTo>
                <a:lnTo>
                  <a:pt x="712" y="380"/>
                </a:lnTo>
                <a:lnTo>
                  <a:pt x="715" y="386"/>
                </a:lnTo>
                <a:lnTo>
                  <a:pt x="718" y="392"/>
                </a:lnTo>
                <a:lnTo>
                  <a:pt x="721" y="398"/>
                </a:lnTo>
                <a:lnTo>
                  <a:pt x="724" y="403"/>
                </a:lnTo>
                <a:lnTo>
                  <a:pt x="727" y="408"/>
                </a:lnTo>
                <a:lnTo>
                  <a:pt x="730" y="413"/>
                </a:lnTo>
                <a:lnTo>
                  <a:pt x="733" y="417"/>
                </a:lnTo>
                <a:lnTo>
                  <a:pt x="736" y="421"/>
                </a:lnTo>
                <a:lnTo>
                  <a:pt x="739" y="424"/>
                </a:lnTo>
                <a:lnTo>
                  <a:pt x="742" y="428"/>
                </a:lnTo>
                <a:lnTo>
                  <a:pt x="745" y="431"/>
                </a:lnTo>
                <a:lnTo>
                  <a:pt x="748" y="434"/>
                </a:lnTo>
                <a:lnTo>
                  <a:pt x="751" y="436"/>
                </a:lnTo>
                <a:lnTo>
                  <a:pt x="754" y="439"/>
                </a:lnTo>
                <a:lnTo>
                  <a:pt x="757" y="441"/>
                </a:lnTo>
                <a:lnTo>
                  <a:pt x="760" y="443"/>
                </a:lnTo>
                <a:lnTo>
                  <a:pt x="763" y="445"/>
                </a:lnTo>
                <a:lnTo>
                  <a:pt x="766" y="447"/>
                </a:lnTo>
                <a:lnTo>
                  <a:pt x="769" y="448"/>
                </a:lnTo>
                <a:lnTo>
                  <a:pt x="772" y="450"/>
                </a:lnTo>
                <a:lnTo>
                  <a:pt x="775" y="451"/>
                </a:lnTo>
                <a:lnTo>
                  <a:pt x="778" y="452"/>
                </a:lnTo>
                <a:lnTo>
                  <a:pt x="781" y="453"/>
                </a:lnTo>
                <a:lnTo>
                  <a:pt x="784" y="454"/>
                </a:lnTo>
                <a:lnTo>
                  <a:pt x="787" y="455"/>
                </a:lnTo>
                <a:lnTo>
                  <a:pt x="790" y="455"/>
                </a:lnTo>
                <a:lnTo>
                  <a:pt x="793" y="456"/>
                </a:lnTo>
                <a:lnTo>
                  <a:pt x="796" y="457"/>
                </a:lnTo>
                <a:lnTo>
                  <a:pt x="799" y="457"/>
                </a:lnTo>
                <a:lnTo>
                  <a:pt x="802" y="457"/>
                </a:lnTo>
                <a:lnTo>
                  <a:pt x="805" y="458"/>
                </a:lnTo>
                <a:lnTo>
                  <a:pt x="808" y="458"/>
                </a:lnTo>
                <a:lnTo>
                  <a:pt x="811" y="459"/>
                </a:lnTo>
                <a:lnTo>
                  <a:pt x="814" y="459"/>
                </a:lnTo>
                <a:lnTo>
                  <a:pt x="817" y="459"/>
                </a:lnTo>
                <a:lnTo>
                  <a:pt x="820" y="459"/>
                </a:lnTo>
                <a:lnTo>
                  <a:pt x="823" y="459"/>
                </a:lnTo>
                <a:lnTo>
                  <a:pt x="826" y="460"/>
                </a:lnTo>
                <a:lnTo>
                  <a:pt x="829" y="460"/>
                </a:lnTo>
                <a:lnTo>
                  <a:pt x="832" y="460"/>
                </a:lnTo>
                <a:lnTo>
                  <a:pt x="835" y="460"/>
                </a:lnTo>
                <a:lnTo>
                  <a:pt x="838" y="460"/>
                </a:lnTo>
                <a:lnTo>
                  <a:pt x="841" y="460"/>
                </a:lnTo>
                <a:lnTo>
                  <a:pt x="844" y="460"/>
                </a:lnTo>
                <a:lnTo>
                  <a:pt x="847" y="460"/>
                </a:lnTo>
                <a:lnTo>
                  <a:pt x="850" y="460"/>
                </a:lnTo>
                <a:lnTo>
                  <a:pt x="853" y="460"/>
                </a:lnTo>
                <a:lnTo>
                  <a:pt x="856" y="460"/>
                </a:lnTo>
                <a:lnTo>
                  <a:pt x="859" y="460"/>
                </a:lnTo>
                <a:lnTo>
                  <a:pt x="862" y="460"/>
                </a:lnTo>
                <a:lnTo>
                  <a:pt x="865" y="460"/>
                </a:lnTo>
                <a:lnTo>
                  <a:pt x="868" y="460"/>
                </a:lnTo>
                <a:lnTo>
                  <a:pt x="871" y="460"/>
                </a:lnTo>
                <a:lnTo>
                  <a:pt x="874" y="461"/>
                </a:lnTo>
                <a:lnTo>
                  <a:pt x="877" y="461"/>
                </a:lnTo>
                <a:lnTo>
                  <a:pt x="880" y="461"/>
                </a:lnTo>
                <a:lnTo>
                  <a:pt x="883" y="461"/>
                </a:lnTo>
                <a:lnTo>
                  <a:pt x="886" y="461"/>
                </a:lnTo>
                <a:lnTo>
                  <a:pt x="889" y="461"/>
                </a:lnTo>
                <a:lnTo>
                  <a:pt x="892" y="461"/>
                </a:lnTo>
                <a:lnTo>
                  <a:pt x="895" y="461"/>
                </a:lnTo>
                <a:lnTo>
                  <a:pt x="898" y="461"/>
                </a:lnTo>
                <a:lnTo>
                  <a:pt x="901" y="461"/>
                </a:lnTo>
                <a:lnTo>
                  <a:pt x="904" y="461"/>
                </a:lnTo>
                <a:lnTo>
                  <a:pt x="907" y="461"/>
                </a:lnTo>
                <a:lnTo>
                  <a:pt x="910" y="461"/>
                </a:lnTo>
                <a:lnTo>
                  <a:pt x="913" y="461"/>
                </a:lnTo>
                <a:lnTo>
                  <a:pt x="916" y="461"/>
                </a:lnTo>
                <a:lnTo>
                  <a:pt x="919" y="461"/>
                </a:lnTo>
                <a:lnTo>
                  <a:pt x="922" y="461"/>
                </a:lnTo>
                <a:lnTo>
                  <a:pt x="925" y="461"/>
                </a:lnTo>
                <a:lnTo>
                  <a:pt x="928" y="461"/>
                </a:lnTo>
                <a:lnTo>
                  <a:pt x="931" y="461"/>
                </a:lnTo>
                <a:lnTo>
                  <a:pt x="934" y="461"/>
                </a:lnTo>
                <a:lnTo>
                  <a:pt x="937" y="461"/>
                </a:lnTo>
                <a:lnTo>
                  <a:pt x="940" y="461"/>
                </a:lnTo>
                <a:lnTo>
                  <a:pt x="943" y="461"/>
                </a:lnTo>
                <a:lnTo>
                  <a:pt x="946" y="461"/>
                </a:lnTo>
                <a:lnTo>
                  <a:pt x="949" y="461"/>
                </a:lnTo>
                <a:lnTo>
                  <a:pt x="952" y="461"/>
                </a:lnTo>
                <a:lnTo>
                  <a:pt x="955" y="461"/>
                </a:lnTo>
                <a:lnTo>
                  <a:pt x="958" y="461"/>
                </a:lnTo>
                <a:lnTo>
                  <a:pt x="961" y="461"/>
                </a:lnTo>
                <a:lnTo>
                  <a:pt x="964" y="461"/>
                </a:lnTo>
                <a:lnTo>
                  <a:pt x="967" y="461"/>
                </a:lnTo>
                <a:lnTo>
                  <a:pt x="970" y="461"/>
                </a:lnTo>
                <a:lnTo>
                  <a:pt x="973" y="461"/>
                </a:lnTo>
                <a:lnTo>
                  <a:pt x="976" y="461"/>
                </a:lnTo>
                <a:lnTo>
                  <a:pt x="979" y="461"/>
                </a:lnTo>
                <a:lnTo>
                  <a:pt x="982" y="461"/>
                </a:lnTo>
                <a:lnTo>
                  <a:pt x="985" y="461"/>
                </a:lnTo>
                <a:lnTo>
                  <a:pt x="988" y="461"/>
                </a:lnTo>
                <a:lnTo>
                  <a:pt x="991" y="461"/>
                </a:lnTo>
                <a:lnTo>
                  <a:pt x="994" y="461"/>
                </a:lnTo>
                <a:lnTo>
                  <a:pt x="997" y="461"/>
                </a:lnTo>
                <a:lnTo>
                  <a:pt x="1000" y="461"/>
                </a:lnTo>
                <a:lnTo>
                  <a:pt x="1003" y="461"/>
                </a:lnTo>
                <a:lnTo>
                  <a:pt x="1006" y="461"/>
                </a:lnTo>
                <a:lnTo>
                  <a:pt x="1009" y="461"/>
                </a:lnTo>
                <a:lnTo>
                  <a:pt x="1012" y="461"/>
                </a:lnTo>
                <a:lnTo>
                  <a:pt x="1015" y="461"/>
                </a:lnTo>
                <a:lnTo>
                  <a:pt x="1018" y="461"/>
                </a:lnTo>
                <a:lnTo>
                  <a:pt x="1021" y="461"/>
                </a:lnTo>
                <a:lnTo>
                  <a:pt x="1024" y="461"/>
                </a:lnTo>
                <a:lnTo>
                  <a:pt x="1027" y="461"/>
                </a:lnTo>
                <a:lnTo>
                  <a:pt x="1030" y="461"/>
                </a:lnTo>
                <a:lnTo>
                  <a:pt x="1033" y="461"/>
                </a:lnTo>
                <a:lnTo>
                  <a:pt x="1036" y="461"/>
                </a:lnTo>
                <a:lnTo>
                  <a:pt x="1039" y="461"/>
                </a:lnTo>
                <a:lnTo>
                  <a:pt x="1042" y="461"/>
                </a:lnTo>
                <a:lnTo>
                  <a:pt x="1045" y="461"/>
                </a:lnTo>
                <a:lnTo>
                  <a:pt x="1048" y="461"/>
                </a:lnTo>
                <a:lnTo>
                  <a:pt x="1051" y="461"/>
                </a:lnTo>
                <a:lnTo>
                  <a:pt x="1054" y="461"/>
                </a:lnTo>
                <a:lnTo>
                  <a:pt x="1057" y="461"/>
                </a:lnTo>
                <a:lnTo>
                  <a:pt x="1060" y="461"/>
                </a:lnTo>
                <a:lnTo>
                  <a:pt x="1063" y="461"/>
                </a:lnTo>
                <a:lnTo>
                  <a:pt x="1066" y="461"/>
                </a:lnTo>
                <a:lnTo>
                  <a:pt x="1069" y="461"/>
                </a:lnTo>
                <a:lnTo>
                  <a:pt x="1072" y="461"/>
                </a:lnTo>
                <a:lnTo>
                  <a:pt x="1075" y="461"/>
                </a:lnTo>
                <a:lnTo>
                  <a:pt x="1078" y="461"/>
                </a:lnTo>
                <a:lnTo>
                  <a:pt x="1081" y="461"/>
                </a:lnTo>
                <a:lnTo>
                  <a:pt x="1084" y="461"/>
                </a:lnTo>
                <a:lnTo>
                  <a:pt x="1087" y="461"/>
                </a:lnTo>
                <a:lnTo>
                  <a:pt x="1090" y="461"/>
                </a:lnTo>
                <a:lnTo>
                  <a:pt x="1093" y="461"/>
                </a:lnTo>
                <a:lnTo>
                  <a:pt x="1096" y="461"/>
                </a:lnTo>
                <a:lnTo>
                  <a:pt x="1099" y="461"/>
                </a:lnTo>
                <a:lnTo>
                  <a:pt x="1102" y="461"/>
                </a:lnTo>
                <a:lnTo>
                  <a:pt x="1105" y="461"/>
                </a:lnTo>
                <a:lnTo>
                  <a:pt x="1108" y="461"/>
                </a:lnTo>
                <a:lnTo>
                  <a:pt x="1111" y="461"/>
                </a:lnTo>
                <a:lnTo>
                  <a:pt x="1114" y="461"/>
                </a:lnTo>
                <a:lnTo>
                  <a:pt x="1117" y="461"/>
                </a:lnTo>
                <a:lnTo>
                  <a:pt x="1120" y="461"/>
                </a:lnTo>
                <a:lnTo>
                  <a:pt x="1123" y="461"/>
                </a:lnTo>
                <a:lnTo>
                  <a:pt x="1126" y="461"/>
                </a:lnTo>
                <a:lnTo>
                  <a:pt x="1129" y="461"/>
                </a:lnTo>
                <a:lnTo>
                  <a:pt x="1132" y="461"/>
                </a:lnTo>
                <a:lnTo>
                  <a:pt x="1135" y="461"/>
                </a:lnTo>
                <a:lnTo>
                  <a:pt x="1138" y="461"/>
                </a:lnTo>
                <a:lnTo>
                  <a:pt x="1141" y="461"/>
                </a:lnTo>
                <a:lnTo>
                  <a:pt x="1144" y="461"/>
                </a:lnTo>
                <a:lnTo>
                  <a:pt x="1147" y="461"/>
                </a:lnTo>
                <a:lnTo>
                  <a:pt x="1150" y="461"/>
                </a:lnTo>
                <a:lnTo>
                  <a:pt x="1153" y="461"/>
                </a:lnTo>
                <a:lnTo>
                  <a:pt x="1156" y="461"/>
                </a:lnTo>
                <a:lnTo>
                  <a:pt x="1159" y="461"/>
                </a:lnTo>
                <a:lnTo>
                  <a:pt x="1162" y="461"/>
                </a:lnTo>
                <a:lnTo>
                  <a:pt x="1165" y="461"/>
                </a:lnTo>
                <a:lnTo>
                  <a:pt x="1168" y="461"/>
                </a:lnTo>
                <a:lnTo>
                  <a:pt x="1171" y="461"/>
                </a:lnTo>
                <a:lnTo>
                  <a:pt x="1174" y="461"/>
                </a:lnTo>
                <a:lnTo>
                  <a:pt x="1177" y="461"/>
                </a:lnTo>
                <a:lnTo>
                  <a:pt x="1180" y="461"/>
                </a:lnTo>
                <a:lnTo>
                  <a:pt x="1183" y="461"/>
                </a:lnTo>
                <a:lnTo>
                  <a:pt x="1186" y="461"/>
                </a:lnTo>
                <a:lnTo>
                  <a:pt x="1189" y="461"/>
                </a:lnTo>
                <a:lnTo>
                  <a:pt x="1192" y="461"/>
                </a:lnTo>
                <a:lnTo>
                  <a:pt x="1195" y="461"/>
                </a:lnTo>
                <a:lnTo>
                  <a:pt x="1198" y="461"/>
                </a:lnTo>
                <a:lnTo>
                  <a:pt x="1201" y="461"/>
                </a:lnTo>
                <a:lnTo>
                  <a:pt x="1204" y="461"/>
                </a:lnTo>
                <a:lnTo>
                  <a:pt x="1207" y="461"/>
                </a:lnTo>
                <a:lnTo>
                  <a:pt x="1210" y="461"/>
                </a:lnTo>
                <a:lnTo>
                  <a:pt x="1213" y="461"/>
                </a:lnTo>
                <a:lnTo>
                  <a:pt x="1216" y="461"/>
                </a:lnTo>
                <a:lnTo>
                  <a:pt x="1219" y="461"/>
                </a:lnTo>
                <a:lnTo>
                  <a:pt x="1222" y="461"/>
                </a:lnTo>
                <a:lnTo>
                  <a:pt x="1225" y="461"/>
                </a:lnTo>
                <a:lnTo>
                  <a:pt x="1228" y="461"/>
                </a:lnTo>
                <a:lnTo>
                  <a:pt x="1231" y="461"/>
                </a:lnTo>
                <a:lnTo>
                  <a:pt x="1234" y="461"/>
                </a:lnTo>
                <a:lnTo>
                  <a:pt x="1237" y="461"/>
                </a:lnTo>
                <a:lnTo>
                  <a:pt x="1240" y="461"/>
                </a:lnTo>
                <a:lnTo>
                  <a:pt x="1243" y="461"/>
                </a:lnTo>
                <a:lnTo>
                  <a:pt x="1246" y="461"/>
                </a:lnTo>
                <a:lnTo>
                  <a:pt x="1249" y="461"/>
                </a:lnTo>
                <a:lnTo>
                  <a:pt x="1252" y="461"/>
                </a:lnTo>
                <a:lnTo>
                  <a:pt x="1255" y="461"/>
                </a:lnTo>
                <a:lnTo>
                  <a:pt x="1258" y="461"/>
                </a:lnTo>
                <a:lnTo>
                  <a:pt x="1261" y="461"/>
                </a:lnTo>
                <a:lnTo>
                  <a:pt x="1264" y="461"/>
                </a:lnTo>
                <a:lnTo>
                  <a:pt x="1267" y="461"/>
                </a:lnTo>
                <a:lnTo>
                  <a:pt x="1270" y="461"/>
                </a:lnTo>
                <a:lnTo>
                  <a:pt x="1273" y="461"/>
                </a:lnTo>
                <a:lnTo>
                  <a:pt x="1276" y="461"/>
                </a:lnTo>
                <a:lnTo>
                  <a:pt x="1277" y="46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AutoShape 6">
            <a:extLst>
              <a:ext uri="{FF2B5EF4-FFF2-40B4-BE49-F238E27FC236}">
                <a16:creationId xmlns:a16="http://schemas.microsoft.com/office/drawing/2014/main" id="{AE94C2B0-F71F-429E-B106-0D4BC70529F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43650" y="4325938"/>
            <a:ext cx="3719513" cy="22050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F94CF490-AD0E-4F00-B0F3-55D86C4E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4329113"/>
            <a:ext cx="3713163" cy="2198687"/>
          </a:xfrm>
          <a:prstGeom prst="rect">
            <a:avLst/>
          </a:prstGeom>
          <a:solidFill>
            <a:schemeClr val="bg1">
              <a:alpha val="0"/>
            </a:schemeClr>
          </a:solidFill>
          <a:ln w="2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BEB6F834-0ADE-4FA6-9A84-41B48D352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6205538"/>
            <a:ext cx="3709988" cy="1587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0B80D8D1-816F-4CDD-B30A-1838D7117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6208713"/>
            <a:ext cx="3709988" cy="3175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5D26627F-D328-4B3B-98A1-E7D900D27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6213475"/>
            <a:ext cx="3709988" cy="1588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9BC75A6C-FD9A-4F21-A979-DD13CF0CC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6215063"/>
            <a:ext cx="3709988" cy="1587"/>
          </a:xfrm>
          <a:prstGeom prst="lin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28695" name="Rectangle 13">
            <a:extLst>
              <a:ext uri="{FF2B5EF4-FFF2-40B4-BE49-F238E27FC236}">
                <a16:creationId xmlns:a16="http://schemas.microsoft.com/office/drawing/2014/main" id="{96D3BC63-3BFE-E186-A968-FA3CA2F5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013" y="6108700"/>
            <a:ext cx="22225" cy="61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ED0C5EAB-D065-44CF-AB66-26A1900EBF99}"/>
              </a:ext>
            </a:extLst>
          </p:cNvPr>
          <p:cNvSpPr>
            <a:spLocks/>
          </p:cNvSpPr>
          <p:nvPr/>
        </p:nvSpPr>
        <p:spPr bwMode="auto">
          <a:xfrm>
            <a:off x="10028238" y="6183313"/>
            <a:ext cx="26987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6"/>
              </a:cxn>
              <a:cxn ang="0">
                <a:pos x="0" y="32"/>
              </a:cxn>
              <a:cxn ang="0">
                <a:pos x="0" y="0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17" y="16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A0A98D83-C272-41E0-8205-9C0C5EC37C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4613" y="4329113"/>
            <a:ext cx="1587" cy="2193925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B4E17E91-BABF-4139-9AAD-7E11CDC9F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7788" y="4329113"/>
            <a:ext cx="1587" cy="2193925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865658AC-754C-4BF3-AF6E-A5E7029020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0963" y="4329113"/>
            <a:ext cx="1587" cy="2193925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108A3497-51CA-4FDF-B255-4487507D9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4138" y="4329113"/>
            <a:ext cx="1587" cy="2193925"/>
          </a:xfrm>
          <a:prstGeom prst="lin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28701" name="Rectangle 19">
            <a:extLst>
              <a:ext uri="{FF2B5EF4-FFF2-40B4-BE49-F238E27FC236}">
                <a16:creationId xmlns:a16="http://schemas.microsoft.com/office/drawing/2014/main" id="{3A067C95-B8C5-80B7-C5F2-F5BBD2F1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321175"/>
            <a:ext cx="22225" cy="61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" i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AC9BEBEB-7DF4-4ACC-B58A-46BDD8CEED29}"/>
              </a:ext>
            </a:extLst>
          </p:cNvPr>
          <p:cNvSpPr>
            <a:spLocks/>
          </p:cNvSpPr>
          <p:nvPr/>
        </p:nvSpPr>
        <p:spPr bwMode="auto">
          <a:xfrm>
            <a:off x="6403975" y="4333875"/>
            <a:ext cx="52388" cy="2857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7" y="0"/>
              </a:cxn>
              <a:cxn ang="0">
                <a:pos x="33" y="15"/>
              </a:cxn>
              <a:cxn ang="0">
                <a:pos x="0" y="15"/>
              </a:cxn>
            </a:cxnLst>
            <a:rect l="0" t="0" r="r" b="b"/>
            <a:pathLst>
              <a:path w="33" h="15">
                <a:moveTo>
                  <a:pt x="0" y="15"/>
                </a:moveTo>
                <a:lnTo>
                  <a:pt x="17" y="0"/>
                </a:lnTo>
                <a:lnTo>
                  <a:pt x="33" y="15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28703" name="Rectangle 22">
            <a:extLst>
              <a:ext uri="{FF2B5EF4-FFF2-40B4-BE49-F238E27FC236}">
                <a16:creationId xmlns:a16="http://schemas.microsoft.com/office/drawing/2014/main" id="{2B9C3EFB-94DE-AA37-B03D-A3341674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6232525"/>
            <a:ext cx="30163" cy="61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" name="Line 23">
            <a:extLst>
              <a:ext uri="{FF2B5EF4-FFF2-40B4-BE49-F238E27FC236}">
                <a16:creationId xmlns:a16="http://schemas.microsoft.com/office/drawing/2014/main" id="{3E4AAC3D-6571-4F57-B43B-62960B396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3863" y="6196013"/>
            <a:ext cx="1587" cy="36512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28705" name="Rectangle 24">
            <a:extLst>
              <a:ext uri="{FF2B5EF4-FFF2-40B4-BE49-F238E27FC236}">
                <a16:creationId xmlns:a16="http://schemas.microsoft.com/office/drawing/2014/main" id="{AC3F130C-CBA6-3840-C54B-3CEDE5BE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6232525"/>
            <a:ext cx="30162" cy="61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" name="Line 25">
            <a:extLst>
              <a:ext uri="{FF2B5EF4-FFF2-40B4-BE49-F238E27FC236}">
                <a16:creationId xmlns:a16="http://schemas.microsoft.com/office/drawing/2014/main" id="{6A301701-D511-492C-9024-E27C9A60D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3588" y="6196013"/>
            <a:ext cx="1587" cy="36512"/>
          </a:xfrm>
          <a:prstGeom prst="line">
            <a:avLst/>
          </a:prstGeom>
          <a:solidFill>
            <a:schemeClr val="bg1">
              <a:alpha val="0"/>
            </a:schemeClr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28707" name="Rectangle 26">
            <a:extLst>
              <a:ext uri="{FF2B5EF4-FFF2-40B4-BE49-F238E27FC236}">
                <a16:creationId xmlns:a16="http://schemas.microsoft.com/office/drawing/2014/main" id="{02D1DD60-4597-41FC-44D1-220B2C5C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763" y="6232525"/>
            <a:ext cx="30162" cy="61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98" name="Object 5">
            <a:extLst>
              <a:ext uri="{FF2B5EF4-FFF2-40B4-BE49-F238E27FC236}">
                <a16:creationId xmlns:a16="http://schemas.microsoft.com/office/drawing/2014/main" id="{10281A3A-8E8F-CB4A-74E3-E17C6323E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8288" y="5192713"/>
          <a:ext cx="119856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228501" progId="Equation.DSMT4">
                  <p:embed/>
                </p:oleObj>
              </mc:Choice>
              <mc:Fallback>
                <p:oleObj name="Equation" r:id="rId10" imgW="482391" imgH="228501" progId="Equation.DSMT4">
                  <p:embed/>
                  <p:pic>
                    <p:nvPicPr>
                      <p:cNvPr id="98" name="Object 5">
                        <a:extLst>
                          <a:ext uri="{FF2B5EF4-FFF2-40B4-BE49-F238E27FC236}">
                            <a16:creationId xmlns:a16="http://schemas.microsoft.com/office/drawing/2014/main" id="{10281A3A-8E8F-CB4A-74E3-E17C6323EA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5192713"/>
                        <a:ext cx="1198562" cy="598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Line 12">
            <a:extLst>
              <a:ext uri="{FF2B5EF4-FFF2-40B4-BE49-F238E27FC236}">
                <a16:creationId xmlns:a16="http://schemas.microsoft.com/office/drawing/2014/main" id="{AD70CCA4-A70F-4C0C-BE3E-8CDC69005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4688" y="6245225"/>
            <a:ext cx="3709987" cy="1588"/>
          </a:xfrm>
          <a:prstGeom prst="lin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B22AA9E3-D85A-43AE-A2E7-E9FCAE59B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8825" y="4359275"/>
            <a:ext cx="1588" cy="2193925"/>
          </a:xfrm>
          <a:prstGeom prst="lin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+mn-lt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78D862-6FA0-B184-6815-C948F5E0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509963"/>
            <a:ext cx="6461125" cy="646112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The left graph has a greater spread than the right graph.  So the st dev. Of the left graph is bigger than the right graph.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4218E-6 L 0.04566 -0.004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6733E-6 L 0.02656 0.0004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91A-4A75-4471-864D-324EEA0D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DB50550-FB85-2B1D-34C5-C8384B4AB6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467600" cy="4873625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9E7EBC70-8A98-1D15-F60B-750C5986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87338"/>
            <a:ext cx="7875588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370EF-7427-D791-8762-F316EF50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881063"/>
            <a:ext cx="8580438" cy="431800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200"/>
              <a:t>Q: What percentile are you at if you are 1 St dev. above the mean?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2A451-9E71-908E-F08B-82D07C03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774825"/>
            <a:ext cx="8580437" cy="431800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200"/>
              <a:t>Q: What percentile are you at if you are 1 St dev. below the mean?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0B241-5986-9202-7A54-2DFB6BF14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687638"/>
            <a:ext cx="8580438" cy="431800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200"/>
              <a:t>Q: What percentile are you at if you are 2 St dev. below the mean?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9BCCA-604E-F277-E8DC-0BA6CEE4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3524250"/>
            <a:ext cx="8580437" cy="430213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200"/>
              <a:t>Q: What does it mean if your IQ is 3 st dev. above the mean?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82C3-8D12-453F-9FBA-7C6D6E21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98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Z-scores and Normally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7BE0-785E-8ABE-D207-C585C4A4AC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5463" y="809625"/>
            <a:ext cx="9744075" cy="3355975"/>
          </a:xfrm>
        </p:spPr>
        <p:txBody>
          <a:bodyPr/>
          <a:lstStyle/>
          <a:p>
            <a:pPr eaLnBrk="1" hangingPunct="1"/>
            <a:r>
              <a:rPr lang="en-CA" altLang="en-US" sz="2100"/>
              <a:t>If your variables ‘x’ are normally distributed with N(µ,</a:t>
            </a:r>
            <a:r>
              <a:rPr lang="el-GR" altLang="en-US" sz="2100"/>
              <a:t>σ</a:t>
            </a:r>
            <a:r>
              <a:rPr lang="en-CA" altLang="en-US" sz="2100"/>
              <a:t>), convert it to a standard normal distribution </a:t>
            </a:r>
            <a:r>
              <a:rPr lang="en-CA" altLang="en-US" sz="2100" i="1"/>
              <a:t>N(0,1)</a:t>
            </a:r>
            <a:br>
              <a:rPr lang="en-CA" altLang="en-US" sz="2100"/>
            </a:br>
            <a:r>
              <a:rPr lang="en-CA" altLang="en-US" sz="700"/>
              <a:t> </a:t>
            </a:r>
          </a:p>
          <a:p>
            <a:pPr eaLnBrk="1" hangingPunct="1"/>
            <a:r>
              <a:rPr lang="en-CA" altLang="en-US" sz="2100"/>
              <a:t>Standardize any observation </a:t>
            </a:r>
            <a:br>
              <a:rPr lang="en-CA" altLang="en-US" sz="2100"/>
            </a:br>
            <a:r>
              <a:rPr lang="en-CA" altLang="en-US" sz="2100" i="1"/>
              <a:t>‘x’</a:t>
            </a:r>
            <a:r>
              <a:rPr lang="en-CA" altLang="en-US" sz="2100"/>
              <a:t> to find the Z-scores 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CA" altLang="en-US" sz="1600"/>
          </a:p>
          <a:p>
            <a:pPr eaLnBrk="1" hangingPunct="1"/>
            <a:r>
              <a:rPr lang="en-CA" altLang="en-US" sz="2100"/>
              <a:t>Z-scores are used to locate how many standard deviations an observation </a:t>
            </a:r>
            <a:r>
              <a:rPr lang="en-CA" altLang="en-US" sz="2100" i="1"/>
              <a:t>‘x’ </a:t>
            </a:r>
            <a:r>
              <a:rPr lang="en-CA" altLang="en-US" sz="2100"/>
              <a:t>is from the mean</a:t>
            </a:r>
          </a:p>
          <a:p>
            <a:pPr eaLnBrk="1" hangingPunct="1"/>
            <a:r>
              <a:rPr lang="en-CA" altLang="en-US" sz="2100"/>
              <a:t>The Standard Normal Table (Table A) gives only the LEFT area of the curve for any Z-score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1E93F4A2-8A73-9351-8D94-5E73FDE9C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1576388"/>
          <a:ext cx="14779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1E93F4A2-8A73-9351-8D94-5E73FDE9C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1576388"/>
                        <a:ext cx="14779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15">
            <a:extLst>
              <a:ext uri="{FF2B5EF4-FFF2-40B4-BE49-F238E27FC236}">
                <a16:creationId xmlns:a16="http://schemas.microsoft.com/office/drawing/2014/main" id="{C0412CC8-E8F8-DC7C-E328-DF614C3AED5C}"/>
              </a:ext>
            </a:extLst>
          </p:cNvPr>
          <p:cNvSpPr>
            <a:spLocks/>
          </p:cNvSpPr>
          <p:nvPr/>
        </p:nvSpPr>
        <p:spPr bwMode="auto">
          <a:xfrm>
            <a:off x="4730750" y="4681538"/>
            <a:ext cx="3248025" cy="1452562"/>
          </a:xfrm>
          <a:custGeom>
            <a:avLst/>
            <a:gdLst>
              <a:gd name="T0" fmla="*/ 2147483646 w 1277"/>
              <a:gd name="T1" fmla="*/ 2147483646 h 255"/>
              <a:gd name="T2" fmla="*/ 2147483646 w 1277"/>
              <a:gd name="T3" fmla="*/ 2147483646 h 255"/>
              <a:gd name="T4" fmla="*/ 2147483646 w 1277"/>
              <a:gd name="T5" fmla="*/ 2147483646 h 255"/>
              <a:gd name="T6" fmla="*/ 2147483646 w 1277"/>
              <a:gd name="T7" fmla="*/ 2147483646 h 255"/>
              <a:gd name="T8" fmla="*/ 2147483646 w 1277"/>
              <a:gd name="T9" fmla="*/ 2147483646 h 255"/>
              <a:gd name="T10" fmla="*/ 2147483646 w 1277"/>
              <a:gd name="T11" fmla="*/ 2147483646 h 255"/>
              <a:gd name="T12" fmla="*/ 2147483646 w 1277"/>
              <a:gd name="T13" fmla="*/ 2147483646 h 255"/>
              <a:gd name="T14" fmla="*/ 2147483646 w 1277"/>
              <a:gd name="T15" fmla="*/ 2147483646 h 255"/>
              <a:gd name="T16" fmla="*/ 2147483646 w 1277"/>
              <a:gd name="T17" fmla="*/ 2147483646 h 255"/>
              <a:gd name="T18" fmla="*/ 2147483646 w 1277"/>
              <a:gd name="T19" fmla="*/ 2147483646 h 255"/>
              <a:gd name="T20" fmla="*/ 2147483646 w 1277"/>
              <a:gd name="T21" fmla="*/ 2147483646 h 255"/>
              <a:gd name="T22" fmla="*/ 2147483646 w 1277"/>
              <a:gd name="T23" fmla="*/ 2147483646 h 255"/>
              <a:gd name="T24" fmla="*/ 2147483646 w 1277"/>
              <a:gd name="T25" fmla="*/ 2147483646 h 255"/>
              <a:gd name="T26" fmla="*/ 2147483646 w 1277"/>
              <a:gd name="T27" fmla="*/ 2147483646 h 255"/>
              <a:gd name="T28" fmla="*/ 2147483646 w 1277"/>
              <a:gd name="T29" fmla="*/ 2147483646 h 255"/>
              <a:gd name="T30" fmla="*/ 2147483646 w 1277"/>
              <a:gd name="T31" fmla="*/ 2147483646 h 255"/>
              <a:gd name="T32" fmla="*/ 2147483646 w 1277"/>
              <a:gd name="T33" fmla="*/ 2147483646 h 255"/>
              <a:gd name="T34" fmla="*/ 2147483646 w 1277"/>
              <a:gd name="T35" fmla="*/ 2147483646 h 255"/>
              <a:gd name="T36" fmla="*/ 2147483646 w 1277"/>
              <a:gd name="T37" fmla="*/ 2147483646 h 255"/>
              <a:gd name="T38" fmla="*/ 2147483646 w 1277"/>
              <a:gd name="T39" fmla="*/ 2147483646 h 255"/>
              <a:gd name="T40" fmla="*/ 2147483646 w 1277"/>
              <a:gd name="T41" fmla="*/ 2147483646 h 255"/>
              <a:gd name="T42" fmla="*/ 2147483646 w 1277"/>
              <a:gd name="T43" fmla="*/ 2147483646 h 255"/>
              <a:gd name="T44" fmla="*/ 2147483646 w 1277"/>
              <a:gd name="T45" fmla="*/ 2147483646 h 255"/>
              <a:gd name="T46" fmla="*/ 2147483646 w 1277"/>
              <a:gd name="T47" fmla="*/ 2147483646 h 255"/>
              <a:gd name="T48" fmla="*/ 2147483646 w 1277"/>
              <a:gd name="T49" fmla="*/ 2147483646 h 255"/>
              <a:gd name="T50" fmla="*/ 2147483646 w 1277"/>
              <a:gd name="T51" fmla="*/ 2147483646 h 255"/>
              <a:gd name="T52" fmla="*/ 2147483646 w 1277"/>
              <a:gd name="T53" fmla="*/ 2147483646 h 255"/>
              <a:gd name="T54" fmla="*/ 2147483646 w 1277"/>
              <a:gd name="T55" fmla="*/ 2147483646 h 255"/>
              <a:gd name="T56" fmla="*/ 2147483646 w 1277"/>
              <a:gd name="T57" fmla="*/ 0 h 255"/>
              <a:gd name="T58" fmla="*/ 2147483646 w 1277"/>
              <a:gd name="T59" fmla="*/ 2147483646 h 255"/>
              <a:gd name="T60" fmla="*/ 2147483646 w 1277"/>
              <a:gd name="T61" fmla="*/ 2147483646 h 255"/>
              <a:gd name="T62" fmla="*/ 2147483646 w 1277"/>
              <a:gd name="T63" fmla="*/ 2147483646 h 255"/>
              <a:gd name="T64" fmla="*/ 2147483646 w 1277"/>
              <a:gd name="T65" fmla="*/ 2147483646 h 255"/>
              <a:gd name="T66" fmla="*/ 2147483646 w 1277"/>
              <a:gd name="T67" fmla="*/ 2147483646 h 255"/>
              <a:gd name="T68" fmla="*/ 2147483646 w 1277"/>
              <a:gd name="T69" fmla="*/ 2147483646 h 255"/>
              <a:gd name="T70" fmla="*/ 2147483646 w 1277"/>
              <a:gd name="T71" fmla="*/ 2147483646 h 255"/>
              <a:gd name="T72" fmla="*/ 2147483646 w 1277"/>
              <a:gd name="T73" fmla="*/ 2147483646 h 255"/>
              <a:gd name="T74" fmla="*/ 2147483646 w 1277"/>
              <a:gd name="T75" fmla="*/ 2147483646 h 255"/>
              <a:gd name="T76" fmla="*/ 2147483646 w 1277"/>
              <a:gd name="T77" fmla="*/ 2147483646 h 255"/>
              <a:gd name="T78" fmla="*/ 2147483646 w 1277"/>
              <a:gd name="T79" fmla="*/ 2147483646 h 255"/>
              <a:gd name="T80" fmla="*/ 2147483646 w 1277"/>
              <a:gd name="T81" fmla="*/ 2147483646 h 255"/>
              <a:gd name="T82" fmla="*/ 2147483646 w 1277"/>
              <a:gd name="T83" fmla="*/ 2147483646 h 255"/>
              <a:gd name="T84" fmla="*/ 2147483646 w 1277"/>
              <a:gd name="T85" fmla="*/ 2147483646 h 255"/>
              <a:gd name="T86" fmla="*/ 2147483646 w 1277"/>
              <a:gd name="T87" fmla="*/ 2147483646 h 255"/>
              <a:gd name="T88" fmla="*/ 2147483646 w 1277"/>
              <a:gd name="T89" fmla="*/ 2147483646 h 255"/>
              <a:gd name="T90" fmla="*/ 2147483646 w 1277"/>
              <a:gd name="T91" fmla="*/ 2147483646 h 255"/>
              <a:gd name="T92" fmla="*/ 2147483646 w 1277"/>
              <a:gd name="T93" fmla="*/ 2147483646 h 255"/>
              <a:gd name="T94" fmla="*/ 2147483646 w 1277"/>
              <a:gd name="T95" fmla="*/ 2147483646 h 255"/>
              <a:gd name="T96" fmla="*/ 2147483646 w 1277"/>
              <a:gd name="T97" fmla="*/ 2147483646 h 255"/>
              <a:gd name="T98" fmla="*/ 2147483646 w 1277"/>
              <a:gd name="T99" fmla="*/ 2147483646 h 255"/>
              <a:gd name="T100" fmla="*/ 2147483646 w 1277"/>
              <a:gd name="T101" fmla="*/ 2147483646 h 255"/>
              <a:gd name="T102" fmla="*/ 2147483646 w 1277"/>
              <a:gd name="T103" fmla="*/ 2147483646 h 255"/>
              <a:gd name="T104" fmla="*/ 2147483646 w 1277"/>
              <a:gd name="T105" fmla="*/ 2147483646 h 255"/>
              <a:gd name="T106" fmla="*/ 2147483646 w 1277"/>
              <a:gd name="T107" fmla="*/ 2147483646 h 255"/>
              <a:gd name="T108" fmla="*/ 2147483646 w 1277"/>
              <a:gd name="T109" fmla="*/ 2147483646 h 255"/>
              <a:gd name="T110" fmla="*/ 2147483646 w 1277"/>
              <a:gd name="T111" fmla="*/ 2147483646 h 255"/>
              <a:gd name="T112" fmla="*/ 2147483646 w 1277"/>
              <a:gd name="T113" fmla="*/ 2147483646 h 255"/>
              <a:gd name="T114" fmla="*/ 2147483646 w 1277"/>
              <a:gd name="T115" fmla="*/ 2147483646 h 2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255"/>
              <a:gd name="T176" fmla="*/ 1277 w 1277"/>
              <a:gd name="T177" fmla="*/ 255 h 2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255">
                <a:moveTo>
                  <a:pt x="0" y="255"/>
                </a:moveTo>
                <a:lnTo>
                  <a:pt x="2" y="255"/>
                </a:lnTo>
                <a:lnTo>
                  <a:pt x="4" y="255"/>
                </a:lnTo>
                <a:lnTo>
                  <a:pt x="6" y="255"/>
                </a:lnTo>
                <a:lnTo>
                  <a:pt x="8" y="255"/>
                </a:lnTo>
                <a:lnTo>
                  <a:pt x="10" y="255"/>
                </a:lnTo>
                <a:lnTo>
                  <a:pt x="12" y="255"/>
                </a:lnTo>
                <a:lnTo>
                  <a:pt x="14" y="255"/>
                </a:lnTo>
                <a:lnTo>
                  <a:pt x="16" y="254"/>
                </a:lnTo>
                <a:lnTo>
                  <a:pt x="18" y="254"/>
                </a:lnTo>
                <a:lnTo>
                  <a:pt x="20" y="254"/>
                </a:lnTo>
                <a:lnTo>
                  <a:pt x="22" y="254"/>
                </a:lnTo>
                <a:lnTo>
                  <a:pt x="24" y="254"/>
                </a:lnTo>
                <a:lnTo>
                  <a:pt x="26" y="254"/>
                </a:lnTo>
                <a:lnTo>
                  <a:pt x="28" y="254"/>
                </a:lnTo>
                <a:lnTo>
                  <a:pt x="30" y="254"/>
                </a:lnTo>
                <a:lnTo>
                  <a:pt x="32" y="254"/>
                </a:lnTo>
                <a:lnTo>
                  <a:pt x="34" y="253"/>
                </a:lnTo>
                <a:lnTo>
                  <a:pt x="36" y="253"/>
                </a:lnTo>
                <a:lnTo>
                  <a:pt x="38" y="253"/>
                </a:lnTo>
                <a:lnTo>
                  <a:pt x="40" y="253"/>
                </a:lnTo>
                <a:lnTo>
                  <a:pt x="42" y="253"/>
                </a:lnTo>
                <a:lnTo>
                  <a:pt x="44" y="253"/>
                </a:lnTo>
                <a:lnTo>
                  <a:pt x="46" y="253"/>
                </a:lnTo>
                <a:lnTo>
                  <a:pt x="48" y="252"/>
                </a:lnTo>
                <a:lnTo>
                  <a:pt x="50" y="252"/>
                </a:lnTo>
                <a:lnTo>
                  <a:pt x="52" y="252"/>
                </a:lnTo>
                <a:lnTo>
                  <a:pt x="54" y="252"/>
                </a:lnTo>
                <a:lnTo>
                  <a:pt x="56" y="252"/>
                </a:lnTo>
                <a:lnTo>
                  <a:pt x="58" y="252"/>
                </a:lnTo>
                <a:lnTo>
                  <a:pt x="60" y="252"/>
                </a:lnTo>
                <a:lnTo>
                  <a:pt x="62" y="251"/>
                </a:lnTo>
                <a:lnTo>
                  <a:pt x="64" y="251"/>
                </a:lnTo>
                <a:lnTo>
                  <a:pt x="66" y="251"/>
                </a:lnTo>
                <a:lnTo>
                  <a:pt x="68" y="251"/>
                </a:lnTo>
                <a:lnTo>
                  <a:pt x="70" y="251"/>
                </a:lnTo>
                <a:lnTo>
                  <a:pt x="72" y="251"/>
                </a:lnTo>
                <a:lnTo>
                  <a:pt x="74" y="250"/>
                </a:lnTo>
                <a:lnTo>
                  <a:pt x="76" y="250"/>
                </a:lnTo>
                <a:lnTo>
                  <a:pt x="78" y="250"/>
                </a:lnTo>
                <a:lnTo>
                  <a:pt x="80" y="250"/>
                </a:lnTo>
                <a:lnTo>
                  <a:pt x="82" y="250"/>
                </a:lnTo>
                <a:lnTo>
                  <a:pt x="84" y="249"/>
                </a:lnTo>
                <a:lnTo>
                  <a:pt x="86" y="249"/>
                </a:lnTo>
                <a:lnTo>
                  <a:pt x="88" y="249"/>
                </a:lnTo>
                <a:lnTo>
                  <a:pt x="90" y="249"/>
                </a:lnTo>
                <a:lnTo>
                  <a:pt x="92" y="248"/>
                </a:lnTo>
                <a:lnTo>
                  <a:pt x="94" y="248"/>
                </a:lnTo>
                <a:lnTo>
                  <a:pt x="96" y="248"/>
                </a:lnTo>
                <a:lnTo>
                  <a:pt x="98" y="248"/>
                </a:lnTo>
                <a:lnTo>
                  <a:pt x="100" y="247"/>
                </a:lnTo>
                <a:lnTo>
                  <a:pt x="102" y="247"/>
                </a:lnTo>
                <a:lnTo>
                  <a:pt x="104" y="247"/>
                </a:lnTo>
                <a:lnTo>
                  <a:pt x="106" y="247"/>
                </a:lnTo>
                <a:lnTo>
                  <a:pt x="108" y="246"/>
                </a:lnTo>
                <a:lnTo>
                  <a:pt x="110" y="246"/>
                </a:lnTo>
                <a:lnTo>
                  <a:pt x="112" y="246"/>
                </a:lnTo>
                <a:lnTo>
                  <a:pt x="114" y="246"/>
                </a:lnTo>
                <a:lnTo>
                  <a:pt x="116" y="245"/>
                </a:lnTo>
                <a:lnTo>
                  <a:pt x="118" y="245"/>
                </a:lnTo>
                <a:lnTo>
                  <a:pt x="120" y="245"/>
                </a:lnTo>
                <a:lnTo>
                  <a:pt x="122" y="244"/>
                </a:lnTo>
                <a:lnTo>
                  <a:pt x="124" y="244"/>
                </a:lnTo>
                <a:lnTo>
                  <a:pt x="126" y="244"/>
                </a:lnTo>
                <a:lnTo>
                  <a:pt x="128" y="243"/>
                </a:lnTo>
                <a:lnTo>
                  <a:pt x="130" y="243"/>
                </a:lnTo>
                <a:lnTo>
                  <a:pt x="132" y="243"/>
                </a:lnTo>
                <a:lnTo>
                  <a:pt x="134" y="242"/>
                </a:lnTo>
                <a:lnTo>
                  <a:pt x="136" y="242"/>
                </a:lnTo>
                <a:lnTo>
                  <a:pt x="138" y="242"/>
                </a:lnTo>
                <a:lnTo>
                  <a:pt x="140" y="241"/>
                </a:lnTo>
                <a:lnTo>
                  <a:pt x="142" y="241"/>
                </a:lnTo>
                <a:lnTo>
                  <a:pt x="144" y="241"/>
                </a:lnTo>
                <a:lnTo>
                  <a:pt x="146" y="240"/>
                </a:lnTo>
                <a:lnTo>
                  <a:pt x="148" y="240"/>
                </a:lnTo>
                <a:lnTo>
                  <a:pt x="150" y="239"/>
                </a:lnTo>
                <a:lnTo>
                  <a:pt x="152" y="239"/>
                </a:lnTo>
                <a:lnTo>
                  <a:pt x="154" y="239"/>
                </a:lnTo>
                <a:lnTo>
                  <a:pt x="156" y="238"/>
                </a:lnTo>
                <a:lnTo>
                  <a:pt x="158" y="238"/>
                </a:lnTo>
                <a:lnTo>
                  <a:pt x="160" y="237"/>
                </a:lnTo>
                <a:lnTo>
                  <a:pt x="162" y="237"/>
                </a:lnTo>
                <a:lnTo>
                  <a:pt x="164" y="236"/>
                </a:lnTo>
                <a:lnTo>
                  <a:pt x="166" y="236"/>
                </a:lnTo>
                <a:lnTo>
                  <a:pt x="168" y="236"/>
                </a:lnTo>
                <a:lnTo>
                  <a:pt x="170" y="235"/>
                </a:lnTo>
                <a:lnTo>
                  <a:pt x="172" y="235"/>
                </a:lnTo>
                <a:lnTo>
                  <a:pt x="174" y="234"/>
                </a:lnTo>
                <a:lnTo>
                  <a:pt x="176" y="234"/>
                </a:lnTo>
                <a:lnTo>
                  <a:pt x="178" y="233"/>
                </a:lnTo>
                <a:lnTo>
                  <a:pt x="180" y="233"/>
                </a:lnTo>
                <a:lnTo>
                  <a:pt x="182" y="232"/>
                </a:lnTo>
                <a:lnTo>
                  <a:pt x="184" y="232"/>
                </a:lnTo>
                <a:lnTo>
                  <a:pt x="186" y="231"/>
                </a:lnTo>
                <a:lnTo>
                  <a:pt x="188" y="230"/>
                </a:lnTo>
                <a:lnTo>
                  <a:pt x="190" y="230"/>
                </a:lnTo>
                <a:lnTo>
                  <a:pt x="192" y="229"/>
                </a:lnTo>
                <a:lnTo>
                  <a:pt x="194" y="229"/>
                </a:lnTo>
                <a:lnTo>
                  <a:pt x="196" y="228"/>
                </a:lnTo>
                <a:lnTo>
                  <a:pt x="198" y="228"/>
                </a:lnTo>
                <a:lnTo>
                  <a:pt x="200" y="227"/>
                </a:lnTo>
                <a:lnTo>
                  <a:pt x="202" y="226"/>
                </a:lnTo>
                <a:lnTo>
                  <a:pt x="204" y="226"/>
                </a:lnTo>
                <a:lnTo>
                  <a:pt x="206" y="225"/>
                </a:lnTo>
                <a:lnTo>
                  <a:pt x="208" y="225"/>
                </a:lnTo>
                <a:lnTo>
                  <a:pt x="210" y="224"/>
                </a:lnTo>
                <a:lnTo>
                  <a:pt x="212" y="223"/>
                </a:lnTo>
                <a:lnTo>
                  <a:pt x="214" y="223"/>
                </a:lnTo>
                <a:lnTo>
                  <a:pt x="216" y="222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4" y="219"/>
                </a:lnTo>
                <a:lnTo>
                  <a:pt x="226" y="218"/>
                </a:lnTo>
                <a:lnTo>
                  <a:pt x="228" y="218"/>
                </a:lnTo>
                <a:lnTo>
                  <a:pt x="230" y="217"/>
                </a:lnTo>
                <a:lnTo>
                  <a:pt x="232" y="216"/>
                </a:lnTo>
                <a:lnTo>
                  <a:pt x="234" y="216"/>
                </a:lnTo>
                <a:lnTo>
                  <a:pt x="236" y="215"/>
                </a:lnTo>
                <a:lnTo>
                  <a:pt x="238" y="214"/>
                </a:lnTo>
                <a:lnTo>
                  <a:pt x="240" y="213"/>
                </a:lnTo>
                <a:lnTo>
                  <a:pt x="242" y="212"/>
                </a:lnTo>
                <a:lnTo>
                  <a:pt x="244" y="212"/>
                </a:lnTo>
                <a:lnTo>
                  <a:pt x="246" y="211"/>
                </a:lnTo>
                <a:lnTo>
                  <a:pt x="248" y="210"/>
                </a:lnTo>
                <a:lnTo>
                  <a:pt x="250" y="209"/>
                </a:lnTo>
                <a:lnTo>
                  <a:pt x="252" y="208"/>
                </a:lnTo>
                <a:lnTo>
                  <a:pt x="254" y="207"/>
                </a:lnTo>
                <a:lnTo>
                  <a:pt x="256" y="207"/>
                </a:lnTo>
                <a:lnTo>
                  <a:pt x="258" y="206"/>
                </a:lnTo>
                <a:lnTo>
                  <a:pt x="260" y="205"/>
                </a:lnTo>
                <a:lnTo>
                  <a:pt x="262" y="204"/>
                </a:lnTo>
                <a:lnTo>
                  <a:pt x="264" y="203"/>
                </a:lnTo>
                <a:lnTo>
                  <a:pt x="266" y="202"/>
                </a:lnTo>
                <a:lnTo>
                  <a:pt x="268" y="201"/>
                </a:lnTo>
                <a:lnTo>
                  <a:pt x="270" y="200"/>
                </a:lnTo>
                <a:lnTo>
                  <a:pt x="272" y="199"/>
                </a:lnTo>
                <a:lnTo>
                  <a:pt x="274" y="198"/>
                </a:lnTo>
                <a:lnTo>
                  <a:pt x="276" y="197"/>
                </a:lnTo>
                <a:lnTo>
                  <a:pt x="278" y="196"/>
                </a:lnTo>
                <a:lnTo>
                  <a:pt x="280" y="195"/>
                </a:lnTo>
                <a:lnTo>
                  <a:pt x="282" y="194"/>
                </a:lnTo>
                <a:lnTo>
                  <a:pt x="284" y="193"/>
                </a:lnTo>
                <a:lnTo>
                  <a:pt x="286" y="192"/>
                </a:lnTo>
                <a:lnTo>
                  <a:pt x="288" y="191"/>
                </a:lnTo>
                <a:lnTo>
                  <a:pt x="290" y="190"/>
                </a:lnTo>
                <a:lnTo>
                  <a:pt x="292" y="189"/>
                </a:lnTo>
                <a:lnTo>
                  <a:pt x="294" y="188"/>
                </a:lnTo>
                <a:lnTo>
                  <a:pt x="296" y="187"/>
                </a:lnTo>
                <a:lnTo>
                  <a:pt x="298" y="186"/>
                </a:lnTo>
                <a:lnTo>
                  <a:pt x="300" y="185"/>
                </a:lnTo>
                <a:lnTo>
                  <a:pt x="302" y="184"/>
                </a:lnTo>
                <a:lnTo>
                  <a:pt x="304" y="183"/>
                </a:lnTo>
                <a:lnTo>
                  <a:pt x="306" y="182"/>
                </a:lnTo>
                <a:lnTo>
                  <a:pt x="308" y="181"/>
                </a:lnTo>
                <a:lnTo>
                  <a:pt x="310" y="179"/>
                </a:lnTo>
                <a:lnTo>
                  <a:pt x="312" y="178"/>
                </a:lnTo>
                <a:lnTo>
                  <a:pt x="314" y="177"/>
                </a:lnTo>
                <a:lnTo>
                  <a:pt x="316" y="176"/>
                </a:lnTo>
                <a:lnTo>
                  <a:pt x="318" y="175"/>
                </a:lnTo>
                <a:lnTo>
                  <a:pt x="320" y="174"/>
                </a:lnTo>
                <a:lnTo>
                  <a:pt x="322" y="172"/>
                </a:lnTo>
                <a:lnTo>
                  <a:pt x="324" y="171"/>
                </a:lnTo>
                <a:lnTo>
                  <a:pt x="326" y="170"/>
                </a:lnTo>
                <a:lnTo>
                  <a:pt x="328" y="169"/>
                </a:lnTo>
                <a:lnTo>
                  <a:pt x="330" y="168"/>
                </a:lnTo>
                <a:lnTo>
                  <a:pt x="332" y="166"/>
                </a:lnTo>
                <a:lnTo>
                  <a:pt x="334" y="165"/>
                </a:lnTo>
                <a:lnTo>
                  <a:pt x="336" y="164"/>
                </a:lnTo>
                <a:lnTo>
                  <a:pt x="338" y="163"/>
                </a:lnTo>
                <a:lnTo>
                  <a:pt x="340" y="161"/>
                </a:lnTo>
                <a:lnTo>
                  <a:pt x="342" y="160"/>
                </a:lnTo>
                <a:lnTo>
                  <a:pt x="344" y="159"/>
                </a:lnTo>
                <a:lnTo>
                  <a:pt x="346" y="157"/>
                </a:lnTo>
                <a:lnTo>
                  <a:pt x="348" y="156"/>
                </a:lnTo>
                <a:lnTo>
                  <a:pt x="350" y="155"/>
                </a:lnTo>
                <a:lnTo>
                  <a:pt x="352" y="154"/>
                </a:lnTo>
                <a:lnTo>
                  <a:pt x="354" y="152"/>
                </a:lnTo>
                <a:lnTo>
                  <a:pt x="356" y="151"/>
                </a:lnTo>
                <a:lnTo>
                  <a:pt x="358" y="150"/>
                </a:lnTo>
                <a:lnTo>
                  <a:pt x="360" y="148"/>
                </a:lnTo>
                <a:lnTo>
                  <a:pt x="362" y="147"/>
                </a:lnTo>
                <a:lnTo>
                  <a:pt x="364" y="145"/>
                </a:lnTo>
                <a:lnTo>
                  <a:pt x="366" y="144"/>
                </a:lnTo>
                <a:lnTo>
                  <a:pt x="368" y="143"/>
                </a:lnTo>
                <a:lnTo>
                  <a:pt x="370" y="141"/>
                </a:lnTo>
                <a:lnTo>
                  <a:pt x="372" y="140"/>
                </a:lnTo>
                <a:lnTo>
                  <a:pt x="374" y="139"/>
                </a:lnTo>
                <a:lnTo>
                  <a:pt x="376" y="137"/>
                </a:lnTo>
                <a:lnTo>
                  <a:pt x="378" y="136"/>
                </a:lnTo>
                <a:lnTo>
                  <a:pt x="380" y="134"/>
                </a:lnTo>
                <a:lnTo>
                  <a:pt x="382" y="133"/>
                </a:lnTo>
                <a:lnTo>
                  <a:pt x="384" y="132"/>
                </a:lnTo>
                <a:lnTo>
                  <a:pt x="386" y="130"/>
                </a:lnTo>
                <a:lnTo>
                  <a:pt x="388" y="129"/>
                </a:lnTo>
                <a:lnTo>
                  <a:pt x="390" y="127"/>
                </a:lnTo>
                <a:lnTo>
                  <a:pt x="392" y="126"/>
                </a:lnTo>
                <a:lnTo>
                  <a:pt x="394" y="124"/>
                </a:lnTo>
                <a:lnTo>
                  <a:pt x="396" y="123"/>
                </a:lnTo>
                <a:lnTo>
                  <a:pt x="398" y="121"/>
                </a:lnTo>
                <a:lnTo>
                  <a:pt x="400" y="120"/>
                </a:lnTo>
                <a:lnTo>
                  <a:pt x="402" y="119"/>
                </a:lnTo>
                <a:lnTo>
                  <a:pt x="404" y="117"/>
                </a:lnTo>
                <a:lnTo>
                  <a:pt x="406" y="116"/>
                </a:lnTo>
                <a:lnTo>
                  <a:pt x="408" y="114"/>
                </a:lnTo>
                <a:lnTo>
                  <a:pt x="410" y="113"/>
                </a:lnTo>
                <a:lnTo>
                  <a:pt x="412" y="111"/>
                </a:lnTo>
                <a:lnTo>
                  <a:pt x="414" y="110"/>
                </a:lnTo>
                <a:lnTo>
                  <a:pt x="416" y="108"/>
                </a:lnTo>
                <a:lnTo>
                  <a:pt x="418" y="107"/>
                </a:lnTo>
                <a:lnTo>
                  <a:pt x="420" y="105"/>
                </a:lnTo>
                <a:lnTo>
                  <a:pt x="422" y="104"/>
                </a:lnTo>
                <a:lnTo>
                  <a:pt x="424" y="102"/>
                </a:lnTo>
                <a:lnTo>
                  <a:pt x="426" y="101"/>
                </a:lnTo>
                <a:lnTo>
                  <a:pt x="428" y="99"/>
                </a:lnTo>
                <a:lnTo>
                  <a:pt x="430" y="98"/>
                </a:lnTo>
                <a:lnTo>
                  <a:pt x="432" y="97"/>
                </a:lnTo>
                <a:lnTo>
                  <a:pt x="434" y="95"/>
                </a:lnTo>
                <a:lnTo>
                  <a:pt x="436" y="94"/>
                </a:lnTo>
                <a:lnTo>
                  <a:pt x="438" y="92"/>
                </a:lnTo>
                <a:lnTo>
                  <a:pt x="440" y="91"/>
                </a:lnTo>
                <a:lnTo>
                  <a:pt x="442" y="89"/>
                </a:lnTo>
                <a:lnTo>
                  <a:pt x="444" y="88"/>
                </a:lnTo>
                <a:lnTo>
                  <a:pt x="446" y="86"/>
                </a:lnTo>
                <a:lnTo>
                  <a:pt x="448" y="85"/>
                </a:lnTo>
                <a:lnTo>
                  <a:pt x="450" y="83"/>
                </a:lnTo>
                <a:lnTo>
                  <a:pt x="452" y="82"/>
                </a:lnTo>
                <a:lnTo>
                  <a:pt x="454" y="80"/>
                </a:lnTo>
                <a:lnTo>
                  <a:pt x="456" y="79"/>
                </a:lnTo>
                <a:lnTo>
                  <a:pt x="458" y="78"/>
                </a:lnTo>
                <a:lnTo>
                  <a:pt x="460" y="76"/>
                </a:lnTo>
                <a:lnTo>
                  <a:pt x="462" y="75"/>
                </a:lnTo>
                <a:lnTo>
                  <a:pt x="464" y="73"/>
                </a:lnTo>
                <a:lnTo>
                  <a:pt x="466" y="72"/>
                </a:lnTo>
                <a:lnTo>
                  <a:pt x="468" y="70"/>
                </a:lnTo>
                <a:lnTo>
                  <a:pt x="470" y="69"/>
                </a:lnTo>
                <a:lnTo>
                  <a:pt x="472" y="68"/>
                </a:lnTo>
                <a:lnTo>
                  <a:pt x="474" y="66"/>
                </a:lnTo>
                <a:lnTo>
                  <a:pt x="476" y="65"/>
                </a:lnTo>
                <a:lnTo>
                  <a:pt x="478" y="64"/>
                </a:lnTo>
                <a:lnTo>
                  <a:pt x="480" y="62"/>
                </a:lnTo>
                <a:lnTo>
                  <a:pt x="482" y="61"/>
                </a:lnTo>
                <a:lnTo>
                  <a:pt x="484" y="59"/>
                </a:lnTo>
                <a:lnTo>
                  <a:pt x="486" y="58"/>
                </a:lnTo>
                <a:lnTo>
                  <a:pt x="488" y="57"/>
                </a:lnTo>
                <a:lnTo>
                  <a:pt x="490" y="55"/>
                </a:lnTo>
                <a:lnTo>
                  <a:pt x="492" y="54"/>
                </a:lnTo>
                <a:lnTo>
                  <a:pt x="494" y="53"/>
                </a:lnTo>
                <a:lnTo>
                  <a:pt x="496" y="51"/>
                </a:lnTo>
                <a:lnTo>
                  <a:pt x="498" y="50"/>
                </a:lnTo>
                <a:lnTo>
                  <a:pt x="500" y="49"/>
                </a:lnTo>
                <a:lnTo>
                  <a:pt x="502" y="48"/>
                </a:lnTo>
                <a:lnTo>
                  <a:pt x="504" y="46"/>
                </a:lnTo>
                <a:lnTo>
                  <a:pt x="506" y="45"/>
                </a:lnTo>
                <a:lnTo>
                  <a:pt x="508" y="44"/>
                </a:lnTo>
                <a:lnTo>
                  <a:pt x="510" y="43"/>
                </a:lnTo>
                <a:lnTo>
                  <a:pt x="512" y="41"/>
                </a:lnTo>
                <a:lnTo>
                  <a:pt x="514" y="40"/>
                </a:lnTo>
                <a:lnTo>
                  <a:pt x="516" y="39"/>
                </a:lnTo>
                <a:lnTo>
                  <a:pt x="518" y="38"/>
                </a:lnTo>
                <a:lnTo>
                  <a:pt x="520" y="37"/>
                </a:lnTo>
                <a:lnTo>
                  <a:pt x="522" y="36"/>
                </a:lnTo>
                <a:lnTo>
                  <a:pt x="524" y="34"/>
                </a:lnTo>
                <a:lnTo>
                  <a:pt x="526" y="33"/>
                </a:lnTo>
                <a:lnTo>
                  <a:pt x="528" y="32"/>
                </a:lnTo>
                <a:lnTo>
                  <a:pt x="530" y="31"/>
                </a:lnTo>
                <a:lnTo>
                  <a:pt x="532" y="30"/>
                </a:lnTo>
                <a:lnTo>
                  <a:pt x="534" y="29"/>
                </a:lnTo>
                <a:lnTo>
                  <a:pt x="536" y="28"/>
                </a:lnTo>
                <a:lnTo>
                  <a:pt x="538" y="27"/>
                </a:lnTo>
                <a:lnTo>
                  <a:pt x="540" y="26"/>
                </a:lnTo>
                <a:lnTo>
                  <a:pt x="542" y="25"/>
                </a:lnTo>
                <a:lnTo>
                  <a:pt x="544" y="24"/>
                </a:lnTo>
                <a:lnTo>
                  <a:pt x="546" y="23"/>
                </a:lnTo>
                <a:lnTo>
                  <a:pt x="548" y="22"/>
                </a:lnTo>
                <a:lnTo>
                  <a:pt x="550" y="21"/>
                </a:lnTo>
                <a:lnTo>
                  <a:pt x="552" y="20"/>
                </a:lnTo>
                <a:lnTo>
                  <a:pt x="554" y="19"/>
                </a:lnTo>
                <a:lnTo>
                  <a:pt x="556" y="18"/>
                </a:lnTo>
                <a:lnTo>
                  <a:pt x="558" y="18"/>
                </a:lnTo>
                <a:lnTo>
                  <a:pt x="560" y="17"/>
                </a:lnTo>
                <a:lnTo>
                  <a:pt x="562" y="16"/>
                </a:lnTo>
                <a:lnTo>
                  <a:pt x="564" y="15"/>
                </a:lnTo>
                <a:lnTo>
                  <a:pt x="566" y="14"/>
                </a:lnTo>
                <a:lnTo>
                  <a:pt x="568" y="13"/>
                </a:lnTo>
                <a:lnTo>
                  <a:pt x="570" y="13"/>
                </a:lnTo>
                <a:lnTo>
                  <a:pt x="572" y="12"/>
                </a:lnTo>
                <a:lnTo>
                  <a:pt x="574" y="11"/>
                </a:lnTo>
                <a:lnTo>
                  <a:pt x="576" y="11"/>
                </a:lnTo>
                <a:lnTo>
                  <a:pt x="578" y="10"/>
                </a:lnTo>
                <a:lnTo>
                  <a:pt x="580" y="9"/>
                </a:lnTo>
                <a:lnTo>
                  <a:pt x="582" y="9"/>
                </a:lnTo>
                <a:lnTo>
                  <a:pt x="584" y="8"/>
                </a:lnTo>
                <a:lnTo>
                  <a:pt x="586" y="7"/>
                </a:lnTo>
                <a:lnTo>
                  <a:pt x="588" y="7"/>
                </a:lnTo>
                <a:lnTo>
                  <a:pt x="590" y="6"/>
                </a:lnTo>
                <a:lnTo>
                  <a:pt x="592" y="6"/>
                </a:lnTo>
                <a:lnTo>
                  <a:pt x="594" y="5"/>
                </a:lnTo>
                <a:lnTo>
                  <a:pt x="596" y="5"/>
                </a:lnTo>
                <a:lnTo>
                  <a:pt x="598" y="4"/>
                </a:lnTo>
                <a:lnTo>
                  <a:pt x="600" y="4"/>
                </a:lnTo>
                <a:lnTo>
                  <a:pt x="602" y="4"/>
                </a:lnTo>
                <a:lnTo>
                  <a:pt x="604" y="3"/>
                </a:lnTo>
                <a:lnTo>
                  <a:pt x="606" y="3"/>
                </a:lnTo>
                <a:lnTo>
                  <a:pt x="608" y="2"/>
                </a:lnTo>
                <a:lnTo>
                  <a:pt x="610" y="2"/>
                </a:lnTo>
                <a:lnTo>
                  <a:pt x="612" y="2"/>
                </a:lnTo>
                <a:lnTo>
                  <a:pt x="614" y="2"/>
                </a:lnTo>
                <a:lnTo>
                  <a:pt x="616" y="1"/>
                </a:lnTo>
                <a:lnTo>
                  <a:pt x="618" y="1"/>
                </a:lnTo>
                <a:lnTo>
                  <a:pt x="620" y="1"/>
                </a:lnTo>
                <a:lnTo>
                  <a:pt x="622" y="1"/>
                </a:lnTo>
                <a:lnTo>
                  <a:pt x="624" y="0"/>
                </a:lnTo>
                <a:lnTo>
                  <a:pt x="626" y="0"/>
                </a:lnTo>
                <a:lnTo>
                  <a:pt x="628" y="0"/>
                </a:lnTo>
                <a:lnTo>
                  <a:pt x="630" y="0"/>
                </a:lnTo>
                <a:lnTo>
                  <a:pt x="632" y="0"/>
                </a:lnTo>
                <a:lnTo>
                  <a:pt x="634" y="0"/>
                </a:lnTo>
                <a:lnTo>
                  <a:pt x="636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4" y="0"/>
                </a:lnTo>
                <a:lnTo>
                  <a:pt x="646" y="0"/>
                </a:lnTo>
                <a:lnTo>
                  <a:pt x="648" y="0"/>
                </a:lnTo>
                <a:lnTo>
                  <a:pt x="650" y="0"/>
                </a:lnTo>
                <a:lnTo>
                  <a:pt x="652" y="0"/>
                </a:lnTo>
                <a:lnTo>
                  <a:pt x="654" y="1"/>
                </a:lnTo>
                <a:lnTo>
                  <a:pt x="656" y="1"/>
                </a:lnTo>
                <a:lnTo>
                  <a:pt x="658" y="1"/>
                </a:lnTo>
                <a:lnTo>
                  <a:pt x="660" y="1"/>
                </a:lnTo>
                <a:lnTo>
                  <a:pt x="662" y="2"/>
                </a:lnTo>
                <a:lnTo>
                  <a:pt x="664" y="2"/>
                </a:lnTo>
                <a:lnTo>
                  <a:pt x="666" y="2"/>
                </a:lnTo>
                <a:lnTo>
                  <a:pt x="668" y="2"/>
                </a:lnTo>
                <a:lnTo>
                  <a:pt x="670" y="3"/>
                </a:lnTo>
                <a:lnTo>
                  <a:pt x="672" y="3"/>
                </a:lnTo>
                <a:lnTo>
                  <a:pt x="674" y="4"/>
                </a:lnTo>
                <a:lnTo>
                  <a:pt x="676" y="4"/>
                </a:lnTo>
                <a:lnTo>
                  <a:pt x="678" y="4"/>
                </a:lnTo>
                <a:lnTo>
                  <a:pt x="680" y="5"/>
                </a:lnTo>
                <a:lnTo>
                  <a:pt x="682" y="5"/>
                </a:lnTo>
                <a:lnTo>
                  <a:pt x="684" y="6"/>
                </a:lnTo>
                <a:lnTo>
                  <a:pt x="686" y="6"/>
                </a:lnTo>
                <a:lnTo>
                  <a:pt x="688" y="7"/>
                </a:lnTo>
                <a:lnTo>
                  <a:pt x="690" y="7"/>
                </a:lnTo>
                <a:lnTo>
                  <a:pt x="692" y="8"/>
                </a:lnTo>
                <a:lnTo>
                  <a:pt x="694" y="9"/>
                </a:lnTo>
                <a:lnTo>
                  <a:pt x="696" y="9"/>
                </a:lnTo>
                <a:lnTo>
                  <a:pt x="698" y="10"/>
                </a:lnTo>
                <a:lnTo>
                  <a:pt x="700" y="11"/>
                </a:lnTo>
                <a:lnTo>
                  <a:pt x="702" y="11"/>
                </a:lnTo>
                <a:lnTo>
                  <a:pt x="704" y="12"/>
                </a:lnTo>
                <a:lnTo>
                  <a:pt x="706" y="13"/>
                </a:lnTo>
                <a:lnTo>
                  <a:pt x="708" y="13"/>
                </a:lnTo>
                <a:lnTo>
                  <a:pt x="710" y="14"/>
                </a:lnTo>
                <a:lnTo>
                  <a:pt x="712" y="15"/>
                </a:lnTo>
                <a:lnTo>
                  <a:pt x="714" y="16"/>
                </a:lnTo>
                <a:lnTo>
                  <a:pt x="716" y="17"/>
                </a:lnTo>
                <a:lnTo>
                  <a:pt x="718" y="18"/>
                </a:lnTo>
                <a:lnTo>
                  <a:pt x="720" y="18"/>
                </a:lnTo>
                <a:lnTo>
                  <a:pt x="722" y="19"/>
                </a:lnTo>
                <a:lnTo>
                  <a:pt x="724" y="20"/>
                </a:lnTo>
                <a:lnTo>
                  <a:pt x="726" y="21"/>
                </a:lnTo>
                <a:lnTo>
                  <a:pt x="728" y="22"/>
                </a:lnTo>
                <a:lnTo>
                  <a:pt x="730" y="23"/>
                </a:lnTo>
                <a:lnTo>
                  <a:pt x="732" y="24"/>
                </a:lnTo>
                <a:lnTo>
                  <a:pt x="734" y="25"/>
                </a:lnTo>
                <a:lnTo>
                  <a:pt x="736" y="26"/>
                </a:lnTo>
                <a:lnTo>
                  <a:pt x="738" y="27"/>
                </a:lnTo>
                <a:lnTo>
                  <a:pt x="740" y="28"/>
                </a:lnTo>
                <a:lnTo>
                  <a:pt x="742" y="29"/>
                </a:lnTo>
                <a:lnTo>
                  <a:pt x="744" y="30"/>
                </a:lnTo>
                <a:lnTo>
                  <a:pt x="746" y="31"/>
                </a:lnTo>
                <a:lnTo>
                  <a:pt x="748" y="32"/>
                </a:lnTo>
                <a:lnTo>
                  <a:pt x="750" y="33"/>
                </a:lnTo>
                <a:lnTo>
                  <a:pt x="752" y="34"/>
                </a:lnTo>
                <a:lnTo>
                  <a:pt x="754" y="36"/>
                </a:lnTo>
                <a:lnTo>
                  <a:pt x="756" y="37"/>
                </a:lnTo>
                <a:lnTo>
                  <a:pt x="758" y="38"/>
                </a:lnTo>
                <a:lnTo>
                  <a:pt x="760" y="39"/>
                </a:lnTo>
                <a:lnTo>
                  <a:pt x="762" y="40"/>
                </a:lnTo>
                <a:lnTo>
                  <a:pt x="764" y="41"/>
                </a:lnTo>
                <a:lnTo>
                  <a:pt x="766" y="43"/>
                </a:lnTo>
                <a:lnTo>
                  <a:pt x="768" y="44"/>
                </a:lnTo>
                <a:lnTo>
                  <a:pt x="770" y="45"/>
                </a:lnTo>
                <a:lnTo>
                  <a:pt x="772" y="46"/>
                </a:lnTo>
                <a:lnTo>
                  <a:pt x="774" y="48"/>
                </a:lnTo>
                <a:lnTo>
                  <a:pt x="776" y="49"/>
                </a:lnTo>
                <a:lnTo>
                  <a:pt x="778" y="50"/>
                </a:lnTo>
                <a:lnTo>
                  <a:pt x="780" y="51"/>
                </a:lnTo>
                <a:lnTo>
                  <a:pt x="782" y="53"/>
                </a:lnTo>
                <a:lnTo>
                  <a:pt x="784" y="54"/>
                </a:lnTo>
                <a:lnTo>
                  <a:pt x="786" y="55"/>
                </a:lnTo>
                <a:lnTo>
                  <a:pt x="788" y="57"/>
                </a:lnTo>
                <a:lnTo>
                  <a:pt x="790" y="58"/>
                </a:lnTo>
                <a:lnTo>
                  <a:pt x="792" y="59"/>
                </a:lnTo>
                <a:lnTo>
                  <a:pt x="794" y="61"/>
                </a:lnTo>
                <a:lnTo>
                  <a:pt x="796" y="62"/>
                </a:lnTo>
                <a:lnTo>
                  <a:pt x="798" y="64"/>
                </a:lnTo>
                <a:lnTo>
                  <a:pt x="800" y="65"/>
                </a:lnTo>
                <a:lnTo>
                  <a:pt x="802" y="66"/>
                </a:lnTo>
                <a:lnTo>
                  <a:pt x="804" y="68"/>
                </a:lnTo>
                <a:lnTo>
                  <a:pt x="806" y="69"/>
                </a:lnTo>
                <a:lnTo>
                  <a:pt x="808" y="70"/>
                </a:lnTo>
                <a:lnTo>
                  <a:pt x="810" y="72"/>
                </a:lnTo>
                <a:lnTo>
                  <a:pt x="812" y="73"/>
                </a:lnTo>
                <a:lnTo>
                  <a:pt x="814" y="75"/>
                </a:lnTo>
                <a:lnTo>
                  <a:pt x="816" y="76"/>
                </a:lnTo>
                <a:lnTo>
                  <a:pt x="818" y="78"/>
                </a:lnTo>
                <a:lnTo>
                  <a:pt x="820" y="79"/>
                </a:lnTo>
                <a:lnTo>
                  <a:pt x="822" y="80"/>
                </a:lnTo>
                <a:lnTo>
                  <a:pt x="824" y="82"/>
                </a:lnTo>
                <a:lnTo>
                  <a:pt x="826" y="83"/>
                </a:lnTo>
                <a:lnTo>
                  <a:pt x="828" y="85"/>
                </a:lnTo>
                <a:lnTo>
                  <a:pt x="830" y="86"/>
                </a:lnTo>
                <a:lnTo>
                  <a:pt x="832" y="88"/>
                </a:lnTo>
                <a:lnTo>
                  <a:pt x="834" y="89"/>
                </a:lnTo>
                <a:lnTo>
                  <a:pt x="836" y="91"/>
                </a:lnTo>
                <a:lnTo>
                  <a:pt x="838" y="92"/>
                </a:lnTo>
                <a:lnTo>
                  <a:pt x="840" y="94"/>
                </a:lnTo>
                <a:lnTo>
                  <a:pt x="842" y="95"/>
                </a:lnTo>
                <a:lnTo>
                  <a:pt x="844" y="97"/>
                </a:lnTo>
                <a:lnTo>
                  <a:pt x="846" y="98"/>
                </a:lnTo>
                <a:lnTo>
                  <a:pt x="848" y="99"/>
                </a:lnTo>
                <a:lnTo>
                  <a:pt x="850" y="101"/>
                </a:lnTo>
                <a:lnTo>
                  <a:pt x="852" y="102"/>
                </a:lnTo>
                <a:lnTo>
                  <a:pt x="854" y="104"/>
                </a:lnTo>
                <a:lnTo>
                  <a:pt x="856" y="105"/>
                </a:lnTo>
                <a:lnTo>
                  <a:pt x="858" y="107"/>
                </a:lnTo>
                <a:lnTo>
                  <a:pt x="860" y="108"/>
                </a:lnTo>
                <a:lnTo>
                  <a:pt x="862" y="110"/>
                </a:lnTo>
                <a:lnTo>
                  <a:pt x="864" y="111"/>
                </a:lnTo>
                <a:lnTo>
                  <a:pt x="866" y="113"/>
                </a:lnTo>
                <a:lnTo>
                  <a:pt x="868" y="114"/>
                </a:lnTo>
                <a:lnTo>
                  <a:pt x="870" y="116"/>
                </a:lnTo>
                <a:lnTo>
                  <a:pt x="872" y="117"/>
                </a:lnTo>
                <a:lnTo>
                  <a:pt x="874" y="119"/>
                </a:lnTo>
                <a:lnTo>
                  <a:pt x="876" y="120"/>
                </a:lnTo>
                <a:lnTo>
                  <a:pt x="878" y="121"/>
                </a:lnTo>
                <a:lnTo>
                  <a:pt x="880" y="123"/>
                </a:lnTo>
                <a:lnTo>
                  <a:pt x="882" y="124"/>
                </a:lnTo>
                <a:lnTo>
                  <a:pt x="884" y="126"/>
                </a:lnTo>
                <a:lnTo>
                  <a:pt x="886" y="127"/>
                </a:lnTo>
                <a:lnTo>
                  <a:pt x="888" y="129"/>
                </a:lnTo>
                <a:lnTo>
                  <a:pt x="890" y="130"/>
                </a:lnTo>
                <a:lnTo>
                  <a:pt x="892" y="132"/>
                </a:lnTo>
                <a:lnTo>
                  <a:pt x="894" y="133"/>
                </a:lnTo>
                <a:lnTo>
                  <a:pt x="896" y="134"/>
                </a:lnTo>
                <a:lnTo>
                  <a:pt x="898" y="136"/>
                </a:lnTo>
                <a:lnTo>
                  <a:pt x="900" y="137"/>
                </a:lnTo>
                <a:lnTo>
                  <a:pt x="902" y="139"/>
                </a:lnTo>
                <a:lnTo>
                  <a:pt x="904" y="140"/>
                </a:lnTo>
                <a:lnTo>
                  <a:pt x="906" y="141"/>
                </a:lnTo>
                <a:lnTo>
                  <a:pt x="908" y="143"/>
                </a:lnTo>
                <a:lnTo>
                  <a:pt x="910" y="144"/>
                </a:lnTo>
                <a:lnTo>
                  <a:pt x="912" y="145"/>
                </a:lnTo>
                <a:lnTo>
                  <a:pt x="914" y="147"/>
                </a:lnTo>
                <a:lnTo>
                  <a:pt x="916" y="148"/>
                </a:lnTo>
                <a:lnTo>
                  <a:pt x="918" y="150"/>
                </a:lnTo>
                <a:lnTo>
                  <a:pt x="920" y="151"/>
                </a:lnTo>
                <a:lnTo>
                  <a:pt x="922" y="152"/>
                </a:lnTo>
                <a:lnTo>
                  <a:pt x="924" y="154"/>
                </a:lnTo>
                <a:lnTo>
                  <a:pt x="926" y="155"/>
                </a:lnTo>
                <a:lnTo>
                  <a:pt x="928" y="156"/>
                </a:lnTo>
                <a:lnTo>
                  <a:pt x="930" y="157"/>
                </a:lnTo>
                <a:lnTo>
                  <a:pt x="932" y="159"/>
                </a:lnTo>
                <a:lnTo>
                  <a:pt x="934" y="160"/>
                </a:lnTo>
                <a:lnTo>
                  <a:pt x="936" y="161"/>
                </a:lnTo>
                <a:lnTo>
                  <a:pt x="938" y="163"/>
                </a:lnTo>
                <a:lnTo>
                  <a:pt x="940" y="164"/>
                </a:lnTo>
                <a:lnTo>
                  <a:pt x="942" y="165"/>
                </a:lnTo>
                <a:lnTo>
                  <a:pt x="944" y="166"/>
                </a:lnTo>
                <a:lnTo>
                  <a:pt x="946" y="168"/>
                </a:lnTo>
                <a:lnTo>
                  <a:pt x="948" y="169"/>
                </a:lnTo>
                <a:lnTo>
                  <a:pt x="950" y="170"/>
                </a:lnTo>
                <a:lnTo>
                  <a:pt x="952" y="171"/>
                </a:lnTo>
                <a:lnTo>
                  <a:pt x="954" y="172"/>
                </a:lnTo>
                <a:lnTo>
                  <a:pt x="956" y="174"/>
                </a:lnTo>
                <a:lnTo>
                  <a:pt x="958" y="175"/>
                </a:lnTo>
                <a:lnTo>
                  <a:pt x="960" y="176"/>
                </a:lnTo>
                <a:lnTo>
                  <a:pt x="962" y="177"/>
                </a:lnTo>
                <a:lnTo>
                  <a:pt x="964" y="178"/>
                </a:lnTo>
                <a:lnTo>
                  <a:pt x="966" y="179"/>
                </a:lnTo>
                <a:lnTo>
                  <a:pt x="968" y="181"/>
                </a:lnTo>
                <a:lnTo>
                  <a:pt x="970" y="182"/>
                </a:lnTo>
                <a:lnTo>
                  <a:pt x="972" y="183"/>
                </a:lnTo>
                <a:lnTo>
                  <a:pt x="974" y="184"/>
                </a:lnTo>
                <a:lnTo>
                  <a:pt x="976" y="185"/>
                </a:lnTo>
                <a:lnTo>
                  <a:pt x="978" y="186"/>
                </a:lnTo>
                <a:lnTo>
                  <a:pt x="980" y="187"/>
                </a:lnTo>
                <a:lnTo>
                  <a:pt x="982" y="188"/>
                </a:lnTo>
                <a:lnTo>
                  <a:pt x="984" y="189"/>
                </a:lnTo>
                <a:lnTo>
                  <a:pt x="986" y="190"/>
                </a:lnTo>
                <a:lnTo>
                  <a:pt x="988" y="191"/>
                </a:lnTo>
                <a:lnTo>
                  <a:pt x="990" y="192"/>
                </a:lnTo>
                <a:lnTo>
                  <a:pt x="992" y="193"/>
                </a:lnTo>
                <a:lnTo>
                  <a:pt x="994" y="194"/>
                </a:lnTo>
                <a:lnTo>
                  <a:pt x="996" y="195"/>
                </a:lnTo>
                <a:lnTo>
                  <a:pt x="998" y="196"/>
                </a:lnTo>
                <a:lnTo>
                  <a:pt x="1000" y="197"/>
                </a:lnTo>
                <a:lnTo>
                  <a:pt x="1002" y="198"/>
                </a:lnTo>
                <a:lnTo>
                  <a:pt x="1004" y="199"/>
                </a:lnTo>
                <a:lnTo>
                  <a:pt x="1006" y="200"/>
                </a:lnTo>
                <a:lnTo>
                  <a:pt x="1008" y="201"/>
                </a:lnTo>
                <a:lnTo>
                  <a:pt x="1010" y="202"/>
                </a:lnTo>
                <a:lnTo>
                  <a:pt x="1012" y="203"/>
                </a:lnTo>
                <a:lnTo>
                  <a:pt x="1014" y="204"/>
                </a:lnTo>
                <a:lnTo>
                  <a:pt x="1016" y="205"/>
                </a:lnTo>
                <a:lnTo>
                  <a:pt x="1018" y="206"/>
                </a:lnTo>
                <a:lnTo>
                  <a:pt x="1020" y="207"/>
                </a:lnTo>
                <a:lnTo>
                  <a:pt x="1022" y="207"/>
                </a:lnTo>
                <a:lnTo>
                  <a:pt x="1024" y="208"/>
                </a:lnTo>
                <a:lnTo>
                  <a:pt x="1026" y="209"/>
                </a:lnTo>
                <a:lnTo>
                  <a:pt x="1028" y="210"/>
                </a:lnTo>
                <a:lnTo>
                  <a:pt x="1030" y="211"/>
                </a:lnTo>
                <a:lnTo>
                  <a:pt x="1032" y="212"/>
                </a:lnTo>
                <a:lnTo>
                  <a:pt x="1034" y="212"/>
                </a:lnTo>
                <a:lnTo>
                  <a:pt x="1036" y="213"/>
                </a:lnTo>
                <a:lnTo>
                  <a:pt x="1038" y="214"/>
                </a:lnTo>
                <a:lnTo>
                  <a:pt x="1040" y="215"/>
                </a:lnTo>
                <a:lnTo>
                  <a:pt x="1042" y="216"/>
                </a:lnTo>
                <a:lnTo>
                  <a:pt x="1044" y="216"/>
                </a:lnTo>
                <a:lnTo>
                  <a:pt x="1046" y="217"/>
                </a:lnTo>
                <a:lnTo>
                  <a:pt x="1048" y="218"/>
                </a:lnTo>
                <a:lnTo>
                  <a:pt x="1050" y="218"/>
                </a:lnTo>
                <a:lnTo>
                  <a:pt x="1052" y="219"/>
                </a:lnTo>
                <a:lnTo>
                  <a:pt x="1054" y="220"/>
                </a:lnTo>
                <a:lnTo>
                  <a:pt x="1056" y="221"/>
                </a:lnTo>
                <a:lnTo>
                  <a:pt x="1058" y="221"/>
                </a:lnTo>
                <a:lnTo>
                  <a:pt x="1060" y="222"/>
                </a:lnTo>
                <a:lnTo>
                  <a:pt x="1062" y="223"/>
                </a:lnTo>
                <a:lnTo>
                  <a:pt x="1064" y="223"/>
                </a:lnTo>
                <a:lnTo>
                  <a:pt x="1066" y="224"/>
                </a:lnTo>
                <a:lnTo>
                  <a:pt x="1068" y="225"/>
                </a:lnTo>
                <a:lnTo>
                  <a:pt x="1070" y="225"/>
                </a:lnTo>
                <a:lnTo>
                  <a:pt x="1072" y="226"/>
                </a:lnTo>
                <a:lnTo>
                  <a:pt x="1074" y="226"/>
                </a:lnTo>
                <a:lnTo>
                  <a:pt x="1076" y="227"/>
                </a:lnTo>
                <a:lnTo>
                  <a:pt x="1078" y="228"/>
                </a:lnTo>
                <a:lnTo>
                  <a:pt x="1080" y="228"/>
                </a:lnTo>
                <a:lnTo>
                  <a:pt x="1082" y="229"/>
                </a:lnTo>
                <a:lnTo>
                  <a:pt x="1084" y="229"/>
                </a:lnTo>
                <a:lnTo>
                  <a:pt x="1086" y="230"/>
                </a:lnTo>
                <a:lnTo>
                  <a:pt x="1088" y="230"/>
                </a:lnTo>
                <a:lnTo>
                  <a:pt x="1090" y="231"/>
                </a:lnTo>
                <a:lnTo>
                  <a:pt x="1092" y="232"/>
                </a:lnTo>
                <a:lnTo>
                  <a:pt x="1094" y="232"/>
                </a:lnTo>
                <a:lnTo>
                  <a:pt x="1096" y="233"/>
                </a:lnTo>
                <a:lnTo>
                  <a:pt x="1098" y="233"/>
                </a:lnTo>
                <a:lnTo>
                  <a:pt x="1100" y="234"/>
                </a:lnTo>
                <a:lnTo>
                  <a:pt x="1102" y="234"/>
                </a:lnTo>
                <a:lnTo>
                  <a:pt x="1104" y="235"/>
                </a:lnTo>
                <a:lnTo>
                  <a:pt x="1106" y="235"/>
                </a:lnTo>
                <a:lnTo>
                  <a:pt x="1108" y="236"/>
                </a:lnTo>
                <a:lnTo>
                  <a:pt x="1110" y="236"/>
                </a:lnTo>
                <a:lnTo>
                  <a:pt x="1112" y="236"/>
                </a:lnTo>
                <a:lnTo>
                  <a:pt x="1114" y="237"/>
                </a:lnTo>
                <a:lnTo>
                  <a:pt x="1116" y="237"/>
                </a:lnTo>
                <a:lnTo>
                  <a:pt x="1118" y="238"/>
                </a:lnTo>
                <a:lnTo>
                  <a:pt x="1120" y="238"/>
                </a:lnTo>
                <a:lnTo>
                  <a:pt x="1122" y="239"/>
                </a:lnTo>
                <a:lnTo>
                  <a:pt x="1124" y="239"/>
                </a:lnTo>
                <a:lnTo>
                  <a:pt x="1126" y="239"/>
                </a:lnTo>
                <a:lnTo>
                  <a:pt x="1128" y="240"/>
                </a:lnTo>
                <a:lnTo>
                  <a:pt x="1130" y="240"/>
                </a:lnTo>
                <a:lnTo>
                  <a:pt x="1132" y="241"/>
                </a:lnTo>
                <a:lnTo>
                  <a:pt x="1134" y="241"/>
                </a:lnTo>
                <a:lnTo>
                  <a:pt x="1136" y="241"/>
                </a:lnTo>
                <a:lnTo>
                  <a:pt x="1138" y="242"/>
                </a:lnTo>
                <a:lnTo>
                  <a:pt x="1140" y="242"/>
                </a:lnTo>
                <a:lnTo>
                  <a:pt x="1142" y="242"/>
                </a:lnTo>
                <a:lnTo>
                  <a:pt x="1144" y="243"/>
                </a:lnTo>
                <a:lnTo>
                  <a:pt x="1146" y="243"/>
                </a:lnTo>
                <a:lnTo>
                  <a:pt x="1148" y="243"/>
                </a:lnTo>
                <a:lnTo>
                  <a:pt x="1150" y="244"/>
                </a:lnTo>
                <a:lnTo>
                  <a:pt x="1152" y="244"/>
                </a:lnTo>
                <a:lnTo>
                  <a:pt x="1154" y="244"/>
                </a:lnTo>
                <a:lnTo>
                  <a:pt x="1156" y="245"/>
                </a:lnTo>
                <a:lnTo>
                  <a:pt x="1158" y="245"/>
                </a:lnTo>
                <a:lnTo>
                  <a:pt x="1160" y="245"/>
                </a:lnTo>
                <a:lnTo>
                  <a:pt x="1162" y="246"/>
                </a:lnTo>
                <a:lnTo>
                  <a:pt x="1164" y="246"/>
                </a:lnTo>
                <a:lnTo>
                  <a:pt x="1166" y="246"/>
                </a:lnTo>
                <a:lnTo>
                  <a:pt x="1168" y="246"/>
                </a:lnTo>
                <a:lnTo>
                  <a:pt x="1170" y="247"/>
                </a:lnTo>
                <a:lnTo>
                  <a:pt x="1172" y="247"/>
                </a:lnTo>
                <a:lnTo>
                  <a:pt x="1174" y="247"/>
                </a:lnTo>
                <a:lnTo>
                  <a:pt x="1176" y="247"/>
                </a:lnTo>
                <a:lnTo>
                  <a:pt x="1178" y="248"/>
                </a:lnTo>
                <a:lnTo>
                  <a:pt x="1180" y="248"/>
                </a:lnTo>
                <a:lnTo>
                  <a:pt x="1182" y="248"/>
                </a:lnTo>
                <a:lnTo>
                  <a:pt x="1184" y="248"/>
                </a:lnTo>
                <a:lnTo>
                  <a:pt x="1186" y="249"/>
                </a:lnTo>
                <a:lnTo>
                  <a:pt x="1188" y="249"/>
                </a:lnTo>
                <a:lnTo>
                  <a:pt x="1190" y="249"/>
                </a:lnTo>
                <a:lnTo>
                  <a:pt x="1192" y="249"/>
                </a:lnTo>
                <a:lnTo>
                  <a:pt x="1194" y="250"/>
                </a:lnTo>
                <a:lnTo>
                  <a:pt x="1196" y="250"/>
                </a:lnTo>
                <a:lnTo>
                  <a:pt x="1198" y="250"/>
                </a:lnTo>
                <a:lnTo>
                  <a:pt x="1200" y="250"/>
                </a:lnTo>
                <a:lnTo>
                  <a:pt x="1202" y="250"/>
                </a:lnTo>
                <a:lnTo>
                  <a:pt x="1204" y="251"/>
                </a:lnTo>
                <a:lnTo>
                  <a:pt x="1206" y="251"/>
                </a:lnTo>
                <a:lnTo>
                  <a:pt x="1208" y="251"/>
                </a:lnTo>
                <a:lnTo>
                  <a:pt x="1210" y="251"/>
                </a:lnTo>
                <a:lnTo>
                  <a:pt x="1212" y="251"/>
                </a:lnTo>
                <a:lnTo>
                  <a:pt x="1214" y="251"/>
                </a:lnTo>
                <a:lnTo>
                  <a:pt x="1216" y="252"/>
                </a:lnTo>
                <a:lnTo>
                  <a:pt x="1218" y="252"/>
                </a:lnTo>
                <a:lnTo>
                  <a:pt x="1220" y="252"/>
                </a:lnTo>
                <a:lnTo>
                  <a:pt x="1222" y="252"/>
                </a:lnTo>
                <a:lnTo>
                  <a:pt x="1224" y="252"/>
                </a:lnTo>
                <a:lnTo>
                  <a:pt x="1226" y="252"/>
                </a:lnTo>
                <a:lnTo>
                  <a:pt x="1228" y="252"/>
                </a:lnTo>
                <a:lnTo>
                  <a:pt x="1230" y="253"/>
                </a:lnTo>
                <a:lnTo>
                  <a:pt x="1232" y="253"/>
                </a:lnTo>
                <a:lnTo>
                  <a:pt x="1234" y="253"/>
                </a:lnTo>
                <a:lnTo>
                  <a:pt x="1236" y="253"/>
                </a:lnTo>
                <a:lnTo>
                  <a:pt x="1238" y="253"/>
                </a:lnTo>
                <a:lnTo>
                  <a:pt x="1240" y="253"/>
                </a:lnTo>
                <a:lnTo>
                  <a:pt x="1242" y="253"/>
                </a:lnTo>
                <a:lnTo>
                  <a:pt x="1244" y="254"/>
                </a:lnTo>
                <a:lnTo>
                  <a:pt x="1246" y="254"/>
                </a:lnTo>
                <a:lnTo>
                  <a:pt x="1248" y="254"/>
                </a:lnTo>
                <a:lnTo>
                  <a:pt x="1250" y="254"/>
                </a:lnTo>
                <a:lnTo>
                  <a:pt x="1252" y="254"/>
                </a:lnTo>
                <a:lnTo>
                  <a:pt x="1254" y="254"/>
                </a:lnTo>
                <a:lnTo>
                  <a:pt x="1256" y="254"/>
                </a:lnTo>
                <a:lnTo>
                  <a:pt x="1258" y="254"/>
                </a:lnTo>
                <a:lnTo>
                  <a:pt x="1260" y="254"/>
                </a:lnTo>
                <a:lnTo>
                  <a:pt x="1262" y="255"/>
                </a:lnTo>
                <a:lnTo>
                  <a:pt x="1264" y="255"/>
                </a:lnTo>
                <a:lnTo>
                  <a:pt x="1266" y="255"/>
                </a:lnTo>
                <a:lnTo>
                  <a:pt x="1268" y="255"/>
                </a:lnTo>
                <a:lnTo>
                  <a:pt x="1270" y="255"/>
                </a:lnTo>
                <a:lnTo>
                  <a:pt x="1272" y="255"/>
                </a:lnTo>
                <a:lnTo>
                  <a:pt x="1274" y="255"/>
                </a:lnTo>
                <a:lnTo>
                  <a:pt x="1276" y="255"/>
                </a:lnTo>
                <a:lnTo>
                  <a:pt x="1277" y="25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7">
            <a:extLst>
              <a:ext uri="{FF2B5EF4-FFF2-40B4-BE49-F238E27FC236}">
                <a16:creationId xmlns:a16="http://schemas.microsoft.com/office/drawing/2014/main" id="{9EFE5576-8E43-99B4-BE99-3DF661F0C14C}"/>
              </a:ext>
            </a:extLst>
          </p:cNvPr>
          <p:cNvSpPr>
            <a:spLocks/>
          </p:cNvSpPr>
          <p:nvPr/>
        </p:nvSpPr>
        <p:spPr bwMode="auto">
          <a:xfrm>
            <a:off x="4749800" y="5251450"/>
            <a:ext cx="1081088" cy="890588"/>
          </a:xfrm>
          <a:custGeom>
            <a:avLst/>
            <a:gdLst>
              <a:gd name="T0" fmla="*/ 2147483646 w 2550"/>
              <a:gd name="T1" fmla="*/ 2147483646 h 936"/>
              <a:gd name="T2" fmla="*/ 2147483646 w 2550"/>
              <a:gd name="T3" fmla="*/ 2147483646 h 936"/>
              <a:gd name="T4" fmla="*/ 2147483646 w 2550"/>
              <a:gd name="T5" fmla="*/ 2147483646 h 936"/>
              <a:gd name="T6" fmla="*/ 2147483646 w 2550"/>
              <a:gd name="T7" fmla="*/ 2147483646 h 936"/>
              <a:gd name="T8" fmla="*/ 2147483646 w 2550"/>
              <a:gd name="T9" fmla="*/ 2147483646 h 936"/>
              <a:gd name="T10" fmla="*/ 2147483646 w 2550"/>
              <a:gd name="T11" fmla="*/ 2147483646 h 936"/>
              <a:gd name="T12" fmla="*/ 2147483646 w 2550"/>
              <a:gd name="T13" fmla="*/ 2147483646 h 936"/>
              <a:gd name="T14" fmla="*/ 2147483646 w 2550"/>
              <a:gd name="T15" fmla="*/ 2147483646 h 936"/>
              <a:gd name="T16" fmla="*/ 2147483646 w 2550"/>
              <a:gd name="T17" fmla="*/ 2147483646 h 936"/>
              <a:gd name="T18" fmla="*/ 2147483646 w 2550"/>
              <a:gd name="T19" fmla="*/ 2147483646 h 936"/>
              <a:gd name="T20" fmla="*/ 2147483646 w 2550"/>
              <a:gd name="T21" fmla="*/ 2147483646 h 936"/>
              <a:gd name="T22" fmla="*/ 2147483646 w 2550"/>
              <a:gd name="T23" fmla="*/ 2147483646 h 936"/>
              <a:gd name="T24" fmla="*/ 2147483646 w 2550"/>
              <a:gd name="T25" fmla="*/ 2147483646 h 936"/>
              <a:gd name="T26" fmla="*/ 2147483646 w 2550"/>
              <a:gd name="T27" fmla="*/ 2147483646 h 936"/>
              <a:gd name="T28" fmla="*/ 2147483646 w 2550"/>
              <a:gd name="T29" fmla="*/ 2147483646 h 936"/>
              <a:gd name="T30" fmla="*/ 2147483646 w 2550"/>
              <a:gd name="T31" fmla="*/ 2147483646 h 936"/>
              <a:gd name="T32" fmla="*/ 2147483646 w 2550"/>
              <a:gd name="T33" fmla="*/ 2147483646 h 936"/>
              <a:gd name="T34" fmla="*/ 2147483646 w 2550"/>
              <a:gd name="T35" fmla="*/ 2147483646 h 936"/>
              <a:gd name="T36" fmla="*/ 2147483646 w 2550"/>
              <a:gd name="T37" fmla="*/ 2147483646 h 936"/>
              <a:gd name="T38" fmla="*/ 2147483646 w 2550"/>
              <a:gd name="T39" fmla="*/ 2147483646 h 936"/>
              <a:gd name="T40" fmla="*/ 2147483646 w 2550"/>
              <a:gd name="T41" fmla="*/ 2147483646 h 936"/>
              <a:gd name="T42" fmla="*/ 2147483646 w 2550"/>
              <a:gd name="T43" fmla="*/ 2147483646 h 936"/>
              <a:gd name="T44" fmla="*/ 2147483646 w 2550"/>
              <a:gd name="T45" fmla="*/ 2147483646 h 936"/>
              <a:gd name="T46" fmla="*/ 2147483646 w 2550"/>
              <a:gd name="T47" fmla="*/ 2147483646 h 936"/>
              <a:gd name="T48" fmla="*/ 2147483646 w 2550"/>
              <a:gd name="T49" fmla="*/ 2147483646 h 936"/>
              <a:gd name="T50" fmla="*/ 2147483646 w 2550"/>
              <a:gd name="T51" fmla="*/ 2147483646 h 936"/>
              <a:gd name="T52" fmla="*/ 2147483646 w 2550"/>
              <a:gd name="T53" fmla="*/ 2147483646 h 936"/>
              <a:gd name="T54" fmla="*/ 2147483646 w 2550"/>
              <a:gd name="T55" fmla="*/ 2147483646 h 936"/>
              <a:gd name="T56" fmla="*/ 2147483646 w 2550"/>
              <a:gd name="T57" fmla="*/ 2147483646 h 936"/>
              <a:gd name="T58" fmla="*/ 2147483646 w 2550"/>
              <a:gd name="T59" fmla="*/ 2147483646 h 936"/>
              <a:gd name="T60" fmla="*/ 2147483646 w 2550"/>
              <a:gd name="T61" fmla="*/ 2147483646 h 936"/>
              <a:gd name="T62" fmla="*/ 2147483646 w 2550"/>
              <a:gd name="T63" fmla="*/ 2147483646 h 936"/>
              <a:gd name="T64" fmla="*/ 2147483646 w 2550"/>
              <a:gd name="T65" fmla="*/ 2147483646 h 936"/>
              <a:gd name="T66" fmla="*/ 2147483646 w 2550"/>
              <a:gd name="T67" fmla="*/ 2147483646 h 936"/>
              <a:gd name="T68" fmla="*/ 2147483646 w 2550"/>
              <a:gd name="T69" fmla="*/ 2147483646 h 936"/>
              <a:gd name="T70" fmla="*/ 2147483646 w 2550"/>
              <a:gd name="T71" fmla="*/ 2147483646 h 936"/>
              <a:gd name="T72" fmla="*/ 2147483646 w 2550"/>
              <a:gd name="T73" fmla="*/ 2147483646 h 936"/>
              <a:gd name="T74" fmla="*/ 2147483646 w 2550"/>
              <a:gd name="T75" fmla="*/ 2147483646 h 936"/>
              <a:gd name="T76" fmla="*/ 2147483646 w 2550"/>
              <a:gd name="T77" fmla="*/ 2147483646 h 936"/>
              <a:gd name="T78" fmla="*/ 2147483646 w 2550"/>
              <a:gd name="T79" fmla="*/ 2147483646 h 936"/>
              <a:gd name="T80" fmla="*/ 2147483646 w 2550"/>
              <a:gd name="T81" fmla="*/ 2147483646 h 936"/>
              <a:gd name="T82" fmla="*/ 2147483646 w 2550"/>
              <a:gd name="T83" fmla="*/ 2147483646 h 936"/>
              <a:gd name="T84" fmla="*/ 2147483646 w 2550"/>
              <a:gd name="T85" fmla="*/ 2147483646 h 936"/>
              <a:gd name="T86" fmla="*/ 2147483646 w 2550"/>
              <a:gd name="T87" fmla="*/ 2147483646 h 936"/>
              <a:gd name="T88" fmla="*/ 2147483646 w 2550"/>
              <a:gd name="T89" fmla="*/ 2147483646 h 936"/>
              <a:gd name="T90" fmla="*/ 2147483646 w 2550"/>
              <a:gd name="T91" fmla="*/ 2147483646 h 936"/>
              <a:gd name="T92" fmla="*/ 2147483646 w 2550"/>
              <a:gd name="T93" fmla="*/ 2147483646 h 936"/>
              <a:gd name="T94" fmla="*/ 2147483646 w 2550"/>
              <a:gd name="T95" fmla="*/ 2147483646 h 936"/>
              <a:gd name="T96" fmla="*/ 2147483646 w 2550"/>
              <a:gd name="T97" fmla="*/ 2147483646 h 936"/>
              <a:gd name="T98" fmla="*/ 2147483646 w 2550"/>
              <a:gd name="T99" fmla="*/ 2147483646 h 936"/>
              <a:gd name="T100" fmla="*/ 2147483646 w 2550"/>
              <a:gd name="T101" fmla="*/ 2147483646 h 936"/>
              <a:gd name="T102" fmla="*/ 2147483646 w 2550"/>
              <a:gd name="T103" fmla="*/ 2147483646 h 936"/>
              <a:gd name="T104" fmla="*/ 2147483646 w 2550"/>
              <a:gd name="T105" fmla="*/ 2147483646 h 936"/>
              <a:gd name="T106" fmla="*/ 2147483646 w 2550"/>
              <a:gd name="T107" fmla="*/ 2147483646 h 9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50"/>
              <a:gd name="T163" fmla="*/ 0 h 936"/>
              <a:gd name="T164" fmla="*/ 2550 w 2550"/>
              <a:gd name="T165" fmla="*/ 936 h 9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50" h="936">
                <a:moveTo>
                  <a:pt x="0" y="936"/>
                </a:moveTo>
                <a:lnTo>
                  <a:pt x="0" y="918"/>
                </a:lnTo>
                <a:lnTo>
                  <a:pt x="12" y="918"/>
                </a:lnTo>
                <a:lnTo>
                  <a:pt x="24" y="918"/>
                </a:lnTo>
                <a:lnTo>
                  <a:pt x="36" y="918"/>
                </a:lnTo>
                <a:lnTo>
                  <a:pt x="48" y="918"/>
                </a:lnTo>
                <a:lnTo>
                  <a:pt x="60" y="918"/>
                </a:lnTo>
                <a:lnTo>
                  <a:pt x="72" y="918"/>
                </a:lnTo>
                <a:lnTo>
                  <a:pt x="84" y="918"/>
                </a:lnTo>
                <a:lnTo>
                  <a:pt x="96" y="912"/>
                </a:lnTo>
                <a:lnTo>
                  <a:pt x="108" y="912"/>
                </a:lnTo>
                <a:lnTo>
                  <a:pt x="120" y="912"/>
                </a:lnTo>
                <a:lnTo>
                  <a:pt x="132" y="912"/>
                </a:lnTo>
                <a:lnTo>
                  <a:pt x="144" y="912"/>
                </a:lnTo>
                <a:lnTo>
                  <a:pt x="156" y="912"/>
                </a:lnTo>
                <a:lnTo>
                  <a:pt x="168" y="912"/>
                </a:lnTo>
                <a:lnTo>
                  <a:pt x="180" y="912"/>
                </a:lnTo>
                <a:lnTo>
                  <a:pt x="192" y="912"/>
                </a:lnTo>
                <a:lnTo>
                  <a:pt x="204" y="906"/>
                </a:lnTo>
                <a:lnTo>
                  <a:pt x="216" y="906"/>
                </a:lnTo>
                <a:lnTo>
                  <a:pt x="228" y="906"/>
                </a:lnTo>
                <a:lnTo>
                  <a:pt x="240" y="906"/>
                </a:lnTo>
                <a:lnTo>
                  <a:pt x="252" y="906"/>
                </a:lnTo>
                <a:lnTo>
                  <a:pt x="264" y="906"/>
                </a:lnTo>
                <a:lnTo>
                  <a:pt x="276" y="906"/>
                </a:lnTo>
                <a:lnTo>
                  <a:pt x="288" y="900"/>
                </a:lnTo>
                <a:lnTo>
                  <a:pt x="300" y="900"/>
                </a:lnTo>
                <a:lnTo>
                  <a:pt x="312" y="900"/>
                </a:lnTo>
                <a:lnTo>
                  <a:pt x="324" y="900"/>
                </a:lnTo>
                <a:lnTo>
                  <a:pt x="336" y="900"/>
                </a:lnTo>
                <a:lnTo>
                  <a:pt x="348" y="900"/>
                </a:lnTo>
                <a:lnTo>
                  <a:pt x="360" y="900"/>
                </a:lnTo>
                <a:lnTo>
                  <a:pt x="372" y="894"/>
                </a:lnTo>
                <a:lnTo>
                  <a:pt x="384" y="894"/>
                </a:lnTo>
                <a:lnTo>
                  <a:pt x="396" y="894"/>
                </a:lnTo>
                <a:lnTo>
                  <a:pt x="408" y="894"/>
                </a:lnTo>
                <a:lnTo>
                  <a:pt x="420" y="894"/>
                </a:lnTo>
                <a:lnTo>
                  <a:pt x="432" y="894"/>
                </a:lnTo>
                <a:lnTo>
                  <a:pt x="444" y="888"/>
                </a:lnTo>
                <a:lnTo>
                  <a:pt x="456" y="888"/>
                </a:lnTo>
                <a:lnTo>
                  <a:pt x="468" y="888"/>
                </a:lnTo>
                <a:lnTo>
                  <a:pt x="480" y="888"/>
                </a:lnTo>
                <a:lnTo>
                  <a:pt x="492" y="888"/>
                </a:lnTo>
                <a:lnTo>
                  <a:pt x="504" y="882"/>
                </a:lnTo>
                <a:lnTo>
                  <a:pt x="516" y="882"/>
                </a:lnTo>
                <a:lnTo>
                  <a:pt x="528" y="882"/>
                </a:lnTo>
                <a:lnTo>
                  <a:pt x="540" y="882"/>
                </a:lnTo>
                <a:lnTo>
                  <a:pt x="552" y="876"/>
                </a:lnTo>
                <a:lnTo>
                  <a:pt x="564" y="876"/>
                </a:lnTo>
                <a:lnTo>
                  <a:pt x="576" y="876"/>
                </a:lnTo>
                <a:lnTo>
                  <a:pt x="588" y="876"/>
                </a:lnTo>
                <a:lnTo>
                  <a:pt x="600" y="870"/>
                </a:lnTo>
                <a:lnTo>
                  <a:pt x="612" y="870"/>
                </a:lnTo>
                <a:lnTo>
                  <a:pt x="624" y="870"/>
                </a:lnTo>
                <a:lnTo>
                  <a:pt x="636" y="870"/>
                </a:lnTo>
                <a:lnTo>
                  <a:pt x="648" y="864"/>
                </a:lnTo>
                <a:lnTo>
                  <a:pt x="660" y="864"/>
                </a:lnTo>
                <a:lnTo>
                  <a:pt x="672" y="864"/>
                </a:lnTo>
                <a:lnTo>
                  <a:pt x="684" y="864"/>
                </a:lnTo>
                <a:lnTo>
                  <a:pt x="696" y="858"/>
                </a:lnTo>
                <a:lnTo>
                  <a:pt x="708" y="858"/>
                </a:lnTo>
                <a:lnTo>
                  <a:pt x="720" y="858"/>
                </a:lnTo>
                <a:lnTo>
                  <a:pt x="732" y="852"/>
                </a:lnTo>
                <a:lnTo>
                  <a:pt x="744" y="852"/>
                </a:lnTo>
                <a:lnTo>
                  <a:pt x="756" y="852"/>
                </a:lnTo>
                <a:lnTo>
                  <a:pt x="768" y="846"/>
                </a:lnTo>
                <a:lnTo>
                  <a:pt x="780" y="846"/>
                </a:lnTo>
                <a:lnTo>
                  <a:pt x="792" y="846"/>
                </a:lnTo>
                <a:lnTo>
                  <a:pt x="804" y="840"/>
                </a:lnTo>
                <a:lnTo>
                  <a:pt x="816" y="840"/>
                </a:lnTo>
                <a:lnTo>
                  <a:pt x="828" y="840"/>
                </a:lnTo>
                <a:lnTo>
                  <a:pt x="840" y="834"/>
                </a:lnTo>
                <a:lnTo>
                  <a:pt x="852" y="834"/>
                </a:lnTo>
                <a:lnTo>
                  <a:pt x="864" y="834"/>
                </a:lnTo>
                <a:lnTo>
                  <a:pt x="876" y="828"/>
                </a:lnTo>
                <a:lnTo>
                  <a:pt x="888" y="828"/>
                </a:lnTo>
                <a:lnTo>
                  <a:pt x="900" y="822"/>
                </a:lnTo>
                <a:lnTo>
                  <a:pt x="912" y="822"/>
                </a:lnTo>
                <a:lnTo>
                  <a:pt x="924" y="822"/>
                </a:lnTo>
                <a:lnTo>
                  <a:pt x="936" y="816"/>
                </a:lnTo>
                <a:lnTo>
                  <a:pt x="948" y="816"/>
                </a:lnTo>
                <a:lnTo>
                  <a:pt x="960" y="810"/>
                </a:lnTo>
                <a:lnTo>
                  <a:pt x="972" y="810"/>
                </a:lnTo>
                <a:lnTo>
                  <a:pt x="984" y="804"/>
                </a:lnTo>
                <a:lnTo>
                  <a:pt x="996" y="804"/>
                </a:lnTo>
                <a:lnTo>
                  <a:pt x="1008" y="804"/>
                </a:lnTo>
                <a:lnTo>
                  <a:pt x="1020" y="798"/>
                </a:lnTo>
                <a:lnTo>
                  <a:pt x="1032" y="798"/>
                </a:lnTo>
                <a:lnTo>
                  <a:pt x="1044" y="792"/>
                </a:lnTo>
                <a:lnTo>
                  <a:pt x="1056" y="792"/>
                </a:lnTo>
                <a:lnTo>
                  <a:pt x="1068" y="786"/>
                </a:lnTo>
                <a:lnTo>
                  <a:pt x="1080" y="786"/>
                </a:lnTo>
                <a:lnTo>
                  <a:pt x="1092" y="780"/>
                </a:lnTo>
                <a:lnTo>
                  <a:pt x="1104" y="780"/>
                </a:lnTo>
                <a:lnTo>
                  <a:pt x="1116" y="774"/>
                </a:lnTo>
                <a:lnTo>
                  <a:pt x="1128" y="768"/>
                </a:lnTo>
                <a:lnTo>
                  <a:pt x="1140" y="768"/>
                </a:lnTo>
                <a:lnTo>
                  <a:pt x="1152" y="762"/>
                </a:lnTo>
                <a:lnTo>
                  <a:pt x="1164" y="762"/>
                </a:lnTo>
                <a:lnTo>
                  <a:pt x="1176" y="756"/>
                </a:lnTo>
                <a:lnTo>
                  <a:pt x="1188" y="756"/>
                </a:lnTo>
                <a:lnTo>
                  <a:pt x="1200" y="750"/>
                </a:lnTo>
                <a:lnTo>
                  <a:pt x="1212" y="744"/>
                </a:lnTo>
                <a:lnTo>
                  <a:pt x="1224" y="744"/>
                </a:lnTo>
                <a:lnTo>
                  <a:pt x="1236" y="738"/>
                </a:lnTo>
                <a:lnTo>
                  <a:pt x="1248" y="738"/>
                </a:lnTo>
                <a:lnTo>
                  <a:pt x="1260" y="732"/>
                </a:lnTo>
                <a:lnTo>
                  <a:pt x="1272" y="726"/>
                </a:lnTo>
                <a:lnTo>
                  <a:pt x="1284" y="726"/>
                </a:lnTo>
                <a:lnTo>
                  <a:pt x="1296" y="720"/>
                </a:lnTo>
                <a:lnTo>
                  <a:pt x="1308" y="714"/>
                </a:lnTo>
                <a:lnTo>
                  <a:pt x="1320" y="714"/>
                </a:lnTo>
                <a:lnTo>
                  <a:pt x="1332" y="708"/>
                </a:lnTo>
                <a:lnTo>
                  <a:pt x="1344" y="702"/>
                </a:lnTo>
                <a:lnTo>
                  <a:pt x="1356" y="696"/>
                </a:lnTo>
                <a:lnTo>
                  <a:pt x="1368" y="696"/>
                </a:lnTo>
                <a:lnTo>
                  <a:pt x="1380" y="690"/>
                </a:lnTo>
                <a:lnTo>
                  <a:pt x="1392" y="684"/>
                </a:lnTo>
                <a:lnTo>
                  <a:pt x="1404" y="684"/>
                </a:lnTo>
                <a:lnTo>
                  <a:pt x="1416" y="678"/>
                </a:lnTo>
                <a:lnTo>
                  <a:pt x="1428" y="672"/>
                </a:lnTo>
                <a:lnTo>
                  <a:pt x="1440" y="666"/>
                </a:lnTo>
                <a:lnTo>
                  <a:pt x="1452" y="660"/>
                </a:lnTo>
                <a:lnTo>
                  <a:pt x="1464" y="660"/>
                </a:lnTo>
                <a:lnTo>
                  <a:pt x="1476" y="654"/>
                </a:lnTo>
                <a:lnTo>
                  <a:pt x="1488" y="648"/>
                </a:lnTo>
                <a:lnTo>
                  <a:pt x="1500" y="642"/>
                </a:lnTo>
                <a:lnTo>
                  <a:pt x="1512" y="636"/>
                </a:lnTo>
                <a:lnTo>
                  <a:pt x="1524" y="630"/>
                </a:lnTo>
                <a:lnTo>
                  <a:pt x="1536" y="630"/>
                </a:lnTo>
                <a:lnTo>
                  <a:pt x="1548" y="624"/>
                </a:lnTo>
                <a:lnTo>
                  <a:pt x="1560" y="618"/>
                </a:lnTo>
                <a:lnTo>
                  <a:pt x="1572" y="612"/>
                </a:lnTo>
                <a:lnTo>
                  <a:pt x="1584" y="606"/>
                </a:lnTo>
                <a:lnTo>
                  <a:pt x="1596" y="600"/>
                </a:lnTo>
                <a:lnTo>
                  <a:pt x="1608" y="594"/>
                </a:lnTo>
                <a:lnTo>
                  <a:pt x="1620" y="588"/>
                </a:lnTo>
                <a:lnTo>
                  <a:pt x="1632" y="582"/>
                </a:lnTo>
                <a:lnTo>
                  <a:pt x="1644" y="576"/>
                </a:lnTo>
                <a:lnTo>
                  <a:pt x="1656" y="570"/>
                </a:lnTo>
                <a:lnTo>
                  <a:pt x="1668" y="564"/>
                </a:lnTo>
                <a:lnTo>
                  <a:pt x="1680" y="558"/>
                </a:lnTo>
                <a:lnTo>
                  <a:pt x="1692" y="552"/>
                </a:lnTo>
                <a:lnTo>
                  <a:pt x="1704" y="546"/>
                </a:lnTo>
                <a:lnTo>
                  <a:pt x="1716" y="540"/>
                </a:lnTo>
                <a:lnTo>
                  <a:pt x="1728" y="534"/>
                </a:lnTo>
                <a:lnTo>
                  <a:pt x="1740" y="528"/>
                </a:lnTo>
                <a:lnTo>
                  <a:pt x="1752" y="522"/>
                </a:lnTo>
                <a:lnTo>
                  <a:pt x="1764" y="516"/>
                </a:lnTo>
                <a:lnTo>
                  <a:pt x="1776" y="510"/>
                </a:lnTo>
                <a:lnTo>
                  <a:pt x="1788" y="504"/>
                </a:lnTo>
                <a:lnTo>
                  <a:pt x="1800" y="498"/>
                </a:lnTo>
                <a:lnTo>
                  <a:pt x="1812" y="492"/>
                </a:lnTo>
                <a:lnTo>
                  <a:pt x="1824" y="486"/>
                </a:lnTo>
                <a:lnTo>
                  <a:pt x="1836" y="480"/>
                </a:lnTo>
                <a:lnTo>
                  <a:pt x="1848" y="474"/>
                </a:lnTo>
                <a:lnTo>
                  <a:pt x="1860" y="462"/>
                </a:lnTo>
                <a:lnTo>
                  <a:pt x="1872" y="456"/>
                </a:lnTo>
                <a:lnTo>
                  <a:pt x="1884" y="450"/>
                </a:lnTo>
                <a:lnTo>
                  <a:pt x="1896" y="444"/>
                </a:lnTo>
                <a:lnTo>
                  <a:pt x="1908" y="438"/>
                </a:lnTo>
                <a:lnTo>
                  <a:pt x="1920" y="432"/>
                </a:lnTo>
                <a:lnTo>
                  <a:pt x="1932" y="420"/>
                </a:lnTo>
                <a:lnTo>
                  <a:pt x="1944" y="414"/>
                </a:lnTo>
                <a:lnTo>
                  <a:pt x="1956" y="408"/>
                </a:lnTo>
                <a:lnTo>
                  <a:pt x="1968" y="402"/>
                </a:lnTo>
                <a:lnTo>
                  <a:pt x="1980" y="396"/>
                </a:lnTo>
                <a:lnTo>
                  <a:pt x="1992" y="384"/>
                </a:lnTo>
                <a:lnTo>
                  <a:pt x="2004" y="378"/>
                </a:lnTo>
                <a:lnTo>
                  <a:pt x="2016" y="372"/>
                </a:lnTo>
                <a:lnTo>
                  <a:pt x="2028" y="366"/>
                </a:lnTo>
                <a:lnTo>
                  <a:pt x="2040" y="354"/>
                </a:lnTo>
                <a:lnTo>
                  <a:pt x="2052" y="348"/>
                </a:lnTo>
                <a:lnTo>
                  <a:pt x="2064" y="342"/>
                </a:lnTo>
                <a:lnTo>
                  <a:pt x="2076" y="330"/>
                </a:lnTo>
                <a:lnTo>
                  <a:pt x="2088" y="324"/>
                </a:lnTo>
                <a:lnTo>
                  <a:pt x="2100" y="318"/>
                </a:lnTo>
                <a:lnTo>
                  <a:pt x="2112" y="312"/>
                </a:lnTo>
                <a:lnTo>
                  <a:pt x="2124" y="300"/>
                </a:lnTo>
                <a:lnTo>
                  <a:pt x="2136" y="294"/>
                </a:lnTo>
                <a:lnTo>
                  <a:pt x="2148" y="288"/>
                </a:lnTo>
                <a:lnTo>
                  <a:pt x="2160" y="276"/>
                </a:lnTo>
                <a:lnTo>
                  <a:pt x="2172" y="270"/>
                </a:lnTo>
                <a:lnTo>
                  <a:pt x="2184" y="258"/>
                </a:lnTo>
                <a:lnTo>
                  <a:pt x="2196" y="252"/>
                </a:lnTo>
                <a:lnTo>
                  <a:pt x="2208" y="246"/>
                </a:lnTo>
                <a:lnTo>
                  <a:pt x="2220" y="234"/>
                </a:lnTo>
                <a:lnTo>
                  <a:pt x="2232" y="228"/>
                </a:lnTo>
                <a:lnTo>
                  <a:pt x="2244" y="222"/>
                </a:lnTo>
                <a:lnTo>
                  <a:pt x="2256" y="210"/>
                </a:lnTo>
                <a:lnTo>
                  <a:pt x="2268" y="204"/>
                </a:lnTo>
                <a:lnTo>
                  <a:pt x="2280" y="192"/>
                </a:lnTo>
                <a:lnTo>
                  <a:pt x="2292" y="186"/>
                </a:lnTo>
                <a:lnTo>
                  <a:pt x="2304" y="180"/>
                </a:lnTo>
                <a:lnTo>
                  <a:pt x="2316" y="168"/>
                </a:lnTo>
                <a:lnTo>
                  <a:pt x="2328" y="162"/>
                </a:lnTo>
                <a:lnTo>
                  <a:pt x="2340" y="150"/>
                </a:lnTo>
                <a:lnTo>
                  <a:pt x="2352" y="144"/>
                </a:lnTo>
                <a:lnTo>
                  <a:pt x="2364" y="132"/>
                </a:lnTo>
                <a:lnTo>
                  <a:pt x="2376" y="126"/>
                </a:lnTo>
                <a:lnTo>
                  <a:pt x="2388" y="114"/>
                </a:lnTo>
                <a:lnTo>
                  <a:pt x="2400" y="108"/>
                </a:lnTo>
                <a:lnTo>
                  <a:pt x="2412" y="102"/>
                </a:lnTo>
                <a:lnTo>
                  <a:pt x="2424" y="90"/>
                </a:lnTo>
                <a:lnTo>
                  <a:pt x="2436" y="84"/>
                </a:lnTo>
                <a:lnTo>
                  <a:pt x="2448" y="72"/>
                </a:lnTo>
                <a:lnTo>
                  <a:pt x="2460" y="66"/>
                </a:lnTo>
                <a:lnTo>
                  <a:pt x="2472" y="54"/>
                </a:lnTo>
                <a:lnTo>
                  <a:pt x="2484" y="48"/>
                </a:lnTo>
                <a:lnTo>
                  <a:pt x="2496" y="36"/>
                </a:lnTo>
                <a:lnTo>
                  <a:pt x="2508" y="30"/>
                </a:lnTo>
                <a:lnTo>
                  <a:pt x="2520" y="18"/>
                </a:lnTo>
                <a:lnTo>
                  <a:pt x="2532" y="12"/>
                </a:lnTo>
                <a:lnTo>
                  <a:pt x="2544" y="0"/>
                </a:lnTo>
                <a:lnTo>
                  <a:pt x="2550" y="0"/>
                </a:lnTo>
                <a:lnTo>
                  <a:pt x="2550" y="936"/>
                </a:lnTo>
                <a:lnTo>
                  <a:pt x="0" y="936"/>
                </a:lnTo>
                <a:close/>
              </a:path>
            </a:pathLst>
          </a:custGeom>
          <a:solidFill>
            <a:srgbClr val="00B0F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D22CE7-FD1B-4989-A708-40047A6D134C}"/>
              </a:ext>
            </a:extLst>
          </p:cNvPr>
          <p:cNvCxnSpPr/>
          <p:nvPr/>
        </p:nvCxnSpPr>
        <p:spPr>
          <a:xfrm rot="5400000">
            <a:off x="5311775" y="5753101"/>
            <a:ext cx="105092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3">
            <a:extLst>
              <a:ext uri="{FF2B5EF4-FFF2-40B4-BE49-F238E27FC236}">
                <a16:creationId xmlns:a16="http://schemas.microsoft.com/office/drawing/2014/main" id="{B4CBCCD8-E13D-7359-A024-E386A93FA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4838" y="6224588"/>
          <a:ext cx="2952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57" name="Object 3">
                        <a:extLst>
                          <a:ext uri="{FF2B5EF4-FFF2-40B4-BE49-F238E27FC236}">
                            <a16:creationId xmlns:a16="http://schemas.microsoft.com/office/drawing/2014/main" id="{B4CBCCD8-E13D-7359-A024-E386A93FA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6224588"/>
                        <a:ext cx="295275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">
            <a:extLst>
              <a:ext uri="{FF2B5EF4-FFF2-40B4-BE49-F238E27FC236}">
                <a16:creationId xmlns:a16="http://schemas.microsoft.com/office/drawing/2014/main" id="{CD17DE65-65D8-6297-DE06-90030E32A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4756150"/>
          <a:ext cx="18018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028" imgH="177646" progId="Equation.DSMT4">
                  <p:embed/>
                </p:oleObj>
              </mc:Choice>
              <mc:Fallback>
                <p:oleObj name="Equation" r:id="rId8" imgW="774028" imgH="177646" progId="Equation.DSMT4">
                  <p:embed/>
                  <p:pic>
                    <p:nvPicPr>
                      <p:cNvPr id="58" name="Object 4">
                        <a:extLst>
                          <a:ext uri="{FF2B5EF4-FFF2-40B4-BE49-F238E27FC236}">
                            <a16:creationId xmlns:a16="http://schemas.microsoft.com/office/drawing/2014/main" id="{CD17DE65-65D8-6297-DE06-90030E32A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4756150"/>
                        <a:ext cx="1801812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Freeform 58">
            <a:extLst>
              <a:ext uri="{FF2B5EF4-FFF2-40B4-BE49-F238E27FC236}">
                <a16:creationId xmlns:a16="http://schemas.microsoft.com/office/drawing/2014/main" id="{34C1AFAC-7727-42A3-9B93-BEE4CC12FF00}"/>
              </a:ext>
            </a:extLst>
          </p:cNvPr>
          <p:cNvSpPr/>
          <p:nvPr/>
        </p:nvSpPr>
        <p:spPr>
          <a:xfrm>
            <a:off x="3925888" y="4922838"/>
            <a:ext cx="1679575" cy="1014412"/>
          </a:xfrm>
          <a:custGeom>
            <a:avLst/>
            <a:gdLst>
              <a:gd name="connsiteX0" fmla="*/ 0 w 1678675"/>
              <a:gd name="connsiteY0" fmla="*/ 113731 h 1014484"/>
              <a:gd name="connsiteX1" fmla="*/ 395785 w 1678675"/>
              <a:gd name="connsiteY1" fmla="*/ 86436 h 1014484"/>
              <a:gd name="connsiteX2" fmla="*/ 791570 w 1678675"/>
              <a:gd name="connsiteY2" fmla="*/ 632346 h 1014484"/>
              <a:gd name="connsiteX3" fmla="*/ 1351128 w 1678675"/>
              <a:gd name="connsiteY3" fmla="*/ 386687 h 1014484"/>
              <a:gd name="connsiteX4" fmla="*/ 1678675 w 1678675"/>
              <a:gd name="connsiteY4" fmla="*/ 1014484 h 101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675" h="1014484">
                <a:moveTo>
                  <a:pt x="0" y="113731"/>
                </a:moveTo>
                <a:cubicBezTo>
                  <a:pt x="131928" y="56865"/>
                  <a:pt x="263857" y="0"/>
                  <a:pt x="395785" y="86436"/>
                </a:cubicBezTo>
                <a:cubicBezTo>
                  <a:pt x="527713" y="172872"/>
                  <a:pt x="632346" y="582304"/>
                  <a:pt x="791570" y="632346"/>
                </a:cubicBezTo>
                <a:cubicBezTo>
                  <a:pt x="950794" y="682388"/>
                  <a:pt x="1203277" y="322997"/>
                  <a:pt x="1351128" y="386687"/>
                </a:cubicBezTo>
                <a:cubicBezTo>
                  <a:pt x="1498979" y="450377"/>
                  <a:pt x="1588827" y="732430"/>
                  <a:pt x="1678675" y="1014484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2779" name="TextBox 45">
            <a:hlinkClick r:id="rId10"/>
            <a:extLst>
              <a:ext uri="{FF2B5EF4-FFF2-40B4-BE49-F238E27FC236}">
                <a16:creationId xmlns:a16="http://schemas.microsoft.com/office/drawing/2014/main" id="{B08B15B8-8CB2-DEE8-83BA-E8AEBCD1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6196013"/>
            <a:ext cx="166687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8AE6DB16-5374-B949-965D-FA17D72C81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0" y="4367213"/>
            <a:ext cx="3679825" cy="2300287"/>
            <a:chOff x="249" y="1476"/>
            <a:chExt cx="4158" cy="2626"/>
          </a:xfrm>
        </p:grpSpPr>
        <p:sp>
          <p:nvSpPr>
            <p:cNvPr id="32781" name="AutoShape 45">
              <a:extLst>
                <a:ext uri="{FF2B5EF4-FFF2-40B4-BE49-F238E27FC236}">
                  <a16:creationId xmlns:a16="http://schemas.microsoft.com/office/drawing/2014/main" id="{FC880045-9F0B-26E8-6280-81DAEDF0D8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80"/>
              <a:ext cx="4158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48">
              <a:extLst>
                <a:ext uri="{FF2B5EF4-FFF2-40B4-BE49-F238E27FC236}">
                  <a16:creationId xmlns:a16="http://schemas.microsoft.com/office/drawing/2014/main" id="{7A181480-9CE5-F6AC-0794-FF1ACE176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" y="3506"/>
              <a:ext cx="41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49">
              <a:extLst>
                <a:ext uri="{FF2B5EF4-FFF2-40B4-BE49-F238E27FC236}">
                  <a16:creationId xmlns:a16="http://schemas.microsoft.com/office/drawing/2014/main" id="{D3391A11-F198-B630-C42B-91CA7472F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" y="3510"/>
              <a:ext cx="41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50">
              <a:extLst>
                <a:ext uri="{FF2B5EF4-FFF2-40B4-BE49-F238E27FC236}">
                  <a16:creationId xmlns:a16="http://schemas.microsoft.com/office/drawing/2014/main" id="{EF3417A7-28EC-1390-5098-A5AB67C40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" y="3514"/>
              <a:ext cx="41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51">
              <a:extLst>
                <a:ext uri="{FF2B5EF4-FFF2-40B4-BE49-F238E27FC236}">
                  <a16:creationId xmlns:a16="http://schemas.microsoft.com/office/drawing/2014/main" id="{12717456-256A-6D6C-32C5-E7DA79080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" y="3518"/>
              <a:ext cx="41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Rectangle 52">
              <a:extLst>
                <a:ext uri="{FF2B5EF4-FFF2-40B4-BE49-F238E27FC236}">
                  <a16:creationId xmlns:a16="http://schemas.microsoft.com/office/drawing/2014/main" id="{62EFF026-0C8D-D90A-03E9-7C0BEF34B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3390"/>
              <a:ext cx="5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32787" name="Freeform 53">
              <a:extLst>
                <a:ext uri="{FF2B5EF4-FFF2-40B4-BE49-F238E27FC236}">
                  <a16:creationId xmlns:a16="http://schemas.microsoft.com/office/drawing/2014/main" id="{577A8EBC-A4F5-959D-41FF-D29465EF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478"/>
              <a:ext cx="29" cy="72"/>
            </a:xfrm>
            <a:custGeom>
              <a:avLst/>
              <a:gdLst>
                <a:gd name="T0" fmla="*/ 0 w 29"/>
                <a:gd name="T1" fmla="*/ 0 h 72"/>
                <a:gd name="T2" fmla="*/ 29 w 29"/>
                <a:gd name="T3" fmla="*/ 36 h 72"/>
                <a:gd name="T4" fmla="*/ 0 w 29"/>
                <a:gd name="T5" fmla="*/ 72 h 72"/>
                <a:gd name="T6" fmla="*/ 0 w 2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72"/>
                <a:gd name="T14" fmla="*/ 29 w 2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72">
                  <a:moveTo>
                    <a:pt x="0" y="0"/>
                  </a:moveTo>
                  <a:lnTo>
                    <a:pt x="29" y="36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54">
              <a:extLst>
                <a:ext uri="{FF2B5EF4-FFF2-40B4-BE49-F238E27FC236}">
                  <a16:creationId xmlns:a16="http://schemas.microsoft.com/office/drawing/2014/main" id="{1EF1A6D4-774C-BFDE-1F03-DABD2B141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" y="1484"/>
              <a:ext cx="1" cy="26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55">
              <a:extLst>
                <a:ext uri="{FF2B5EF4-FFF2-40B4-BE49-F238E27FC236}">
                  <a16:creationId xmlns:a16="http://schemas.microsoft.com/office/drawing/2014/main" id="{17473ECE-F790-7B02-94EA-59B1322B9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1484"/>
              <a:ext cx="1" cy="26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56">
              <a:extLst>
                <a:ext uri="{FF2B5EF4-FFF2-40B4-BE49-F238E27FC236}">
                  <a16:creationId xmlns:a16="http://schemas.microsoft.com/office/drawing/2014/main" id="{7E05FD27-277C-A264-C868-A6196E8A9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" y="1484"/>
              <a:ext cx="1" cy="26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57">
              <a:extLst>
                <a:ext uri="{FF2B5EF4-FFF2-40B4-BE49-F238E27FC236}">
                  <a16:creationId xmlns:a16="http://schemas.microsoft.com/office/drawing/2014/main" id="{E8B08697-BA4F-F4B4-5AE8-961E73618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" y="1484"/>
              <a:ext cx="1" cy="26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Rectangle 58">
              <a:extLst>
                <a:ext uri="{FF2B5EF4-FFF2-40B4-BE49-F238E27FC236}">
                  <a16:creationId xmlns:a16="http://schemas.microsoft.com/office/drawing/2014/main" id="{53E6C48D-FE02-2717-E1CB-9AC3123EF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1476"/>
              <a:ext cx="5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32793" name="Freeform 59">
              <a:extLst>
                <a:ext uri="{FF2B5EF4-FFF2-40B4-BE49-F238E27FC236}">
                  <a16:creationId xmlns:a16="http://schemas.microsoft.com/office/drawing/2014/main" id="{85125C0B-2850-FBCD-41D3-5E3DDC92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" y="1488"/>
              <a:ext cx="59" cy="36"/>
            </a:xfrm>
            <a:custGeom>
              <a:avLst/>
              <a:gdLst>
                <a:gd name="T0" fmla="*/ 0 w 59"/>
                <a:gd name="T1" fmla="*/ 36 h 36"/>
                <a:gd name="T2" fmla="*/ 30 w 59"/>
                <a:gd name="T3" fmla="*/ 0 h 36"/>
                <a:gd name="T4" fmla="*/ 59 w 59"/>
                <a:gd name="T5" fmla="*/ 36 h 36"/>
                <a:gd name="T6" fmla="*/ 0 w 59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36"/>
                <a:gd name="T14" fmla="*/ 59 w 5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36">
                  <a:moveTo>
                    <a:pt x="0" y="36"/>
                  </a:moveTo>
                  <a:lnTo>
                    <a:pt x="30" y="0"/>
                  </a:lnTo>
                  <a:lnTo>
                    <a:pt x="59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Rectangle 61">
              <a:extLst>
                <a:ext uri="{FF2B5EF4-FFF2-40B4-BE49-F238E27FC236}">
                  <a16:creationId xmlns:a16="http://schemas.microsoft.com/office/drawing/2014/main" id="{8A0D4B6C-4F89-4256-634D-5254A760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538"/>
              <a:ext cx="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32795" name="Line 62">
              <a:extLst>
                <a:ext uri="{FF2B5EF4-FFF2-40B4-BE49-F238E27FC236}">
                  <a16:creationId xmlns:a16="http://schemas.microsoft.com/office/drawing/2014/main" id="{4C56BCFC-EE78-6F8B-D383-FF9F0EB92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64">
              <a:extLst>
                <a:ext uri="{FF2B5EF4-FFF2-40B4-BE49-F238E27FC236}">
                  <a16:creationId xmlns:a16="http://schemas.microsoft.com/office/drawing/2014/main" id="{A2CC5EAB-7A56-AD42-C1F8-FFD107874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66">
              <a:extLst>
                <a:ext uri="{FF2B5EF4-FFF2-40B4-BE49-F238E27FC236}">
                  <a16:creationId xmlns:a16="http://schemas.microsoft.com/office/drawing/2014/main" id="{4C25EC4A-9300-2BA5-8C6C-37E378B86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68">
              <a:extLst>
                <a:ext uri="{FF2B5EF4-FFF2-40B4-BE49-F238E27FC236}">
                  <a16:creationId xmlns:a16="http://schemas.microsoft.com/office/drawing/2014/main" id="{310FB619-74AE-B0B1-CABF-5EF93B705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70">
              <a:extLst>
                <a:ext uri="{FF2B5EF4-FFF2-40B4-BE49-F238E27FC236}">
                  <a16:creationId xmlns:a16="http://schemas.microsoft.com/office/drawing/2014/main" id="{01729C39-5C39-87E4-A3B2-1916F5503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72">
              <a:extLst>
                <a:ext uri="{FF2B5EF4-FFF2-40B4-BE49-F238E27FC236}">
                  <a16:creationId xmlns:a16="http://schemas.microsoft.com/office/drawing/2014/main" id="{D819368A-E8C0-C423-66EA-B0F1403B1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74">
              <a:extLst>
                <a:ext uri="{FF2B5EF4-FFF2-40B4-BE49-F238E27FC236}">
                  <a16:creationId xmlns:a16="http://schemas.microsoft.com/office/drawing/2014/main" id="{5E08BE43-D72E-6AC9-4A4A-353BD29EF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76">
              <a:extLst>
                <a:ext uri="{FF2B5EF4-FFF2-40B4-BE49-F238E27FC236}">
                  <a16:creationId xmlns:a16="http://schemas.microsoft.com/office/drawing/2014/main" id="{2D463C98-FA3B-B239-FEED-3303C09D6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78">
              <a:extLst>
                <a:ext uri="{FF2B5EF4-FFF2-40B4-BE49-F238E27FC236}">
                  <a16:creationId xmlns:a16="http://schemas.microsoft.com/office/drawing/2014/main" id="{470F304E-38AF-2BAD-CB57-A6D082333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0">
              <a:extLst>
                <a:ext uri="{FF2B5EF4-FFF2-40B4-BE49-F238E27FC236}">
                  <a16:creationId xmlns:a16="http://schemas.microsoft.com/office/drawing/2014/main" id="{305CE36B-2C8D-D33D-EA77-D3B58B152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82">
              <a:extLst>
                <a:ext uri="{FF2B5EF4-FFF2-40B4-BE49-F238E27FC236}">
                  <a16:creationId xmlns:a16="http://schemas.microsoft.com/office/drawing/2014/main" id="{2EEEAB2D-D79C-83D2-68D8-CC9A650DB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3494"/>
              <a:ext cx="1" cy="4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5">
              <a:extLst>
                <a:ext uri="{FF2B5EF4-FFF2-40B4-BE49-F238E27FC236}">
                  <a16:creationId xmlns:a16="http://schemas.microsoft.com/office/drawing/2014/main" id="{1DCFE318-6E83-9C0A-2A31-558A87FE4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3804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87">
              <a:extLst>
                <a:ext uri="{FF2B5EF4-FFF2-40B4-BE49-F238E27FC236}">
                  <a16:creationId xmlns:a16="http://schemas.microsoft.com/office/drawing/2014/main" id="{0E5E21B8-46F7-D58C-9303-EFD1656B8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3224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89">
              <a:extLst>
                <a:ext uri="{FF2B5EF4-FFF2-40B4-BE49-F238E27FC236}">
                  <a16:creationId xmlns:a16="http://schemas.microsoft.com/office/drawing/2014/main" id="{F7AE84D2-165A-0FCD-838E-80D157BDD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2934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91">
              <a:extLst>
                <a:ext uri="{FF2B5EF4-FFF2-40B4-BE49-F238E27FC236}">
                  <a16:creationId xmlns:a16="http://schemas.microsoft.com/office/drawing/2014/main" id="{CCAAA002-E4D9-9C83-CD67-ABDD3178F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264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93">
              <a:extLst>
                <a:ext uri="{FF2B5EF4-FFF2-40B4-BE49-F238E27FC236}">
                  <a16:creationId xmlns:a16="http://schemas.microsoft.com/office/drawing/2014/main" id="{138FB03B-56C7-C082-3914-6002C9CEE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235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95">
              <a:extLst>
                <a:ext uri="{FF2B5EF4-FFF2-40B4-BE49-F238E27FC236}">
                  <a16:creationId xmlns:a16="http://schemas.microsoft.com/office/drawing/2014/main" id="{D4165E77-7629-4491-3C3B-F205E386E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206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97">
              <a:extLst>
                <a:ext uri="{FF2B5EF4-FFF2-40B4-BE49-F238E27FC236}">
                  <a16:creationId xmlns:a16="http://schemas.microsoft.com/office/drawing/2014/main" id="{30683656-C1C5-9267-B3CE-C1F010C6E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177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99">
              <a:extLst>
                <a:ext uri="{FF2B5EF4-FFF2-40B4-BE49-F238E27FC236}">
                  <a16:creationId xmlns:a16="http://schemas.microsoft.com/office/drawing/2014/main" id="{FD30ACEA-8424-7A11-3971-66222A45C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148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6F38-E7F4-4494-A163-74B06ADA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2863"/>
            <a:ext cx="9839325" cy="898525"/>
          </a:xfrm>
        </p:spPr>
        <p:txBody>
          <a:bodyPr/>
          <a:lstStyle/>
          <a:p>
            <a:pPr>
              <a:defRPr/>
            </a:pPr>
            <a:r>
              <a:rPr lang="en-CA" sz="2300" dirty="0"/>
              <a:t>Ex: Find the proportions of observations from a normal standard distribution that fall within each region.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74306BF-8203-8D33-D4A7-44F575450F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2913" y="1001713"/>
            <a:ext cx="8229600" cy="8874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i) Use Table A 		         iii) Normalcdf(</a:t>
            </a:r>
            <a:r>
              <a:rPr lang="en-CA" altLang="en-US" sz="2200" i="1"/>
              <a:t>a,b,µ,</a:t>
            </a:r>
            <a:r>
              <a:rPr lang="el-GR" altLang="en-US" sz="2200" i="1"/>
              <a:t>σ</a:t>
            </a:r>
            <a:r>
              <a:rPr lang="en-CA" altLang="en-US" sz="22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ii) ShadeNorm(</a:t>
            </a:r>
            <a:r>
              <a:rPr lang="en-CA" altLang="en-US" sz="2200" i="1"/>
              <a:t>a,b,µ,</a:t>
            </a:r>
            <a:r>
              <a:rPr lang="el-GR" altLang="en-US" sz="2200" i="1"/>
              <a:t>σ</a:t>
            </a:r>
            <a:r>
              <a:rPr lang="en-CA" altLang="en-US" sz="2200"/>
              <a:t>)	</a:t>
            </a:r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8E11A704-CF1B-870E-0390-C063091F88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3" y="2127250"/>
          <a:ext cx="14700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203112" progId="Equation.DSMT4">
                  <p:embed/>
                </p:oleObj>
              </mc:Choice>
              <mc:Fallback>
                <p:oleObj name="Equation" r:id="rId4" imgW="609336" imgH="203112" progId="Equation.DSMT4">
                  <p:embed/>
                  <p:pic>
                    <p:nvPicPr>
                      <p:cNvPr id="34820" name="Object 2">
                        <a:extLst>
                          <a:ext uri="{FF2B5EF4-FFF2-40B4-BE49-F238E27FC236}">
                            <a16:creationId xmlns:a16="http://schemas.microsoft.com/office/drawing/2014/main" id="{8E11A704-CF1B-870E-0390-C063091F88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127250"/>
                        <a:ext cx="14700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>
            <a:extLst>
              <a:ext uri="{FF2B5EF4-FFF2-40B4-BE49-F238E27FC236}">
                <a16:creationId xmlns:a16="http://schemas.microsoft.com/office/drawing/2014/main" id="{29539184-E9E6-E75A-A2F3-CB8763963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" y="3587750"/>
          <a:ext cx="16843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203112" progId="Equation.DSMT4">
                  <p:embed/>
                </p:oleObj>
              </mc:Choice>
              <mc:Fallback>
                <p:oleObj name="Equation" r:id="rId6" imgW="698197" imgH="203112" progId="Equation.DSMT4">
                  <p:embed/>
                  <p:pic>
                    <p:nvPicPr>
                      <p:cNvPr id="34821" name="Object 3">
                        <a:extLst>
                          <a:ext uri="{FF2B5EF4-FFF2-40B4-BE49-F238E27FC236}">
                            <a16:creationId xmlns:a16="http://schemas.microsoft.com/office/drawing/2014/main" id="{29539184-E9E6-E75A-A2F3-CB8763963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587750"/>
                        <a:ext cx="16843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4">
            <a:extLst>
              <a:ext uri="{FF2B5EF4-FFF2-40B4-BE49-F238E27FC236}">
                <a16:creationId xmlns:a16="http://schemas.microsoft.com/office/drawing/2014/main" id="{4C969A20-5795-6C2F-B1A3-D07D278A94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050" y="5176838"/>
          <a:ext cx="2601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203112" progId="Equation.DSMT4">
                  <p:embed/>
                </p:oleObj>
              </mc:Choice>
              <mc:Fallback>
                <p:oleObj name="Equation" r:id="rId8" imgW="1079032" imgH="203112" progId="Equation.DSMT4">
                  <p:embed/>
                  <p:pic>
                    <p:nvPicPr>
                      <p:cNvPr id="34822" name="Object 4">
                        <a:extLst>
                          <a:ext uri="{FF2B5EF4-FFF2-40B4-BE49-F238E27FC236}">
                            <a16:creationId xmlns:a16="http://schemas.microsoft.com/office/drawing/2014/main" id="{4C969A20-5795-6C2F-B1A3-D07D278A94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176838"/>
                        <a:ext cx="26019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Box 6">
            <a:hlinkClick r:id="rId10"/>
            <a:extLst>
              <a:ext uri="{FF2B5EF4-FFF2-40B4-BE49-F238E27FC236}">
                <a16:creationId xmlns:a16="http://schemas.microsoft.com/office/drawing/2014/main" id="{A58A2640-207A-2FFB-6AF1-C53E25E5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6196013"/>
            <a:ext cx="166687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AF6A74E-D876-B7BC-1619-1F5CF6494A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214313"/>
            <a:ext cx="9780588" cy="787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200"/>
              <a:t>Ex: #1) The mean score of the final exam is 73.5% with a st dev. of 5.5%.   Sally scored 68% on the final.  What is her percentile?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C46AF3D-A5CF-8EA2-5026-550B29F4F7E6}"/>
              </a:ext>
            </a:extLst>
          </p:cNvPr>
          <p:cNvSpPr txBox="1">
            <a:spLocks/>
          </p:cNvSpPr>
          <p:nvPr/>
        </p:nvSpPr>
        <p:spPr bwMode="auto">
          <a:xfrm>
            <a:off x="711200" y="2368550"/>
            <a:ext cx="98313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Ex: #2) Mean height of 5yr old boys is 43” with st dev of 1.8”.  Caleb is 40” tall, what is his percentile?  </a:t>
            </a: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68D1D87C-2FC7-EBFF-A136-1B303903F456}"/>
              </a:ext>
            </a:extLst>
          </p:cNvPr>
          <p:cNvSpPr txBox="1">
            <a:spLocks/>
          </p:cNvSpPr>
          <p:nvPr/>
        </p:nvSpPr>
        <p:spPr bwMode="auto">
          <a:xfrm>
            <a:off x="711200" y="4522788"/>
            <a:ext cx="98409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Ex: #3) The mean score of the pascal contest is 101 with a st dev. of 18.   Sally scored 142 on the Pascal.  What is her percentile?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4BA51-881C-15FC-249B-7DD5CCA5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030288"/>
            <a:ext cx="22463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8B5EE748-FC8A-551E-E40F-0088287A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155950"/>
            <a:ext cx="1889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4AE3B-7F89-52A4-0A05-E74270B7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030288"/>
            <a:ext cx="21685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8D78D-587D-4250-09C2-1111D8D0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0925"/>
            <a:ext cx="19558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A306-C605-423E-9249-95297928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274638"/>
            <a:ext cx="8270875" cy="735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400" dirty="0"/>
              <a:t>Ex: For each standard normal distribution, Find the z-score with the given area (No Calculator)</a:t>
            </a:r>
          </a:p>
        </p:txBody>
      </p:sp>
      <p:grpSp>
        <p:nvGrpSpPr>
          <p:cNvPr id="37891" name="Group 57">
            <a:extLst>
              <a:ext uri="{FF2B5EF4-FFF2-40B4-BE49-F238E27FC236}">
                <a16:creationId xmlns:a16="http://schemas.microsoft.com/office/drawing/2014/main" id="{B99CABD4-1CFC-74C5-45CA-92E05454DE5E}"/>
              </a:ext>
            </a:extLst>
          </p:cNvPr>
          <p:cNvGrpSpPr>
            <a:grpSpLocks/>
          </p:cNvGrpSpPr>
          <p:nvPr/>
        </p:nvGrpSpPr>
        <p:grpSpPr bwMode="auto">
          <a:xfrm>
            <a:off x="1935163" y="1241425"/>
            <a:ext cx="3451225" cy="1787525"/>
            <a:chOff x="1276048" y="2527850"/>
            <a:chExt cx="6825709" cy="3278159"/>
          </a:xfrm>
        </p:grpSpPr>
        <p:grpSp>
          <p:nvGrpSpPr>
            <p:cNvPr id="37933" name="Group 46">
              <a:extLst>
                <a:ext uri="{FF2B5EF4-FFF2-40B4-BE49-F238E27FC236}">
                  <a16:creationId xmlns:a16="http://schemas.microsoft.com/office/drawing/2014/main" id="{CB58244C-443D-0F9F-987A-DFB717C247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76048" y="2527850"/>
              <a:ext cx="6825709" cy="3278159"/>
              <a:chOff x="249" y="1476"/>
              <a:chExt cx="4158" cy="2626"/>
            </a:xfrm>
          </p:grpSpPr>
          <p:sp>
            <p:nvSpPr>
              <p:cNvPr id="37935" name="AutoShape 45">
                <a:extLst>
                  <a:ext uri="{FF2B5EF4-FFF2-40B4-BE49-F238E27FC236}">
                    <a16:creationId xmlns:a16="http://schemas.microsoft.com/office/drawing/2014/main" id="{AD2D8CDF-EFF9-239D-C678-440B66FB7A2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9" y="1480"/>
                <a:ext cx="4158" cy="2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Line 48">
                <a:extLst>
                  <a:ext uri="{FF2B5EF4-FFF2-40B4-BE49-F238E27FC236}">
                    <a16:creationId xmlns:a16="http://schemas.microsoft.com/office/drawing/2014/main" id="{3A1F9C82-F5C2-AF81-7BA8-98ECD1CD2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06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Line 49">
                <a:extLst>
                  <a:ext uri="{FF2B5EF4-FFF2-40B4-BE49-F238E27FC236}">
                    <a16:creationId xmlns:a16="http://schemas.microsoft.com/office/drawing/2014/main" id="{F1C7B023-EA46-7F6E-185E-B4865AF30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0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50">
                <a:extLst>
                  <a:ext uri="{FF2B5EF4-FFF2-40B4-BE49-F238E27FC236}">
                    <a16:creationId xmlns:a16="http://schemas.microsoft.com/office/drawing/2014/main" id="{22FEC0F2-466C-C776-6FCF-072D8DC92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4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Line 51">
                <a:extLst>
                  <a:ext uri="{FF2B5EF4-FFF2-40B4-BE49-F238E27FC236}">
                    <a16:creationId xmlns:a16="http://schemas.microsoft.com/office/drawing/2014/main" id="{3BED971B-7840-CB0A-95A6-2034C9A7E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8"/>
                <a:ext cx="41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Rectangle 52">
                <a:extLst>
                  <a:ext uri="{FF2B5EF4-FFF2-40B4-BE49-F238E27FC236}">
                    <a16:creationId xmlns:a16="http://schemas.microsoft.com/office/drawing/2014/main" id="{EAD81962-455F-12B8-E4AF-95FB42218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3390"/>
                <a:ext cx="6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sz="1800"/>
              </a:p>
            </p:txBody>
          </p:sp>
          <p:sp>
            <p:nvSpPr>
              <p:cNvPr id="37941" name="Freeform 53">
                <a:extLst>
                  <a:ext uri="{FF2B5EF4-FFF2-40B4-BE49-F238E27FC236}">
                    <a16:creationId xmlns:a16="http://schemas.microsoft.com/office/drawing/2014/main" id="{3D6DE600-357D-CE84-5A93-D26E97E8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3478"/>
                <a:ext cx="29" cy="72"/>
              </a:xfrm>
              <a:custGeom>
                <a:avLst/>
                <a:gdLst>
                  <a:gd name="T0" fmla="*/ 0 w 29"/>
                  <a:gd name="T1" fmla="*/ 0 h 72"/>
                  <a:gd name="T2" fmla="*/ 29 w 29"/>
                  <a:gd name="T3" fmla="*/ 36 h 72"/>
                  <a:gd name="T4" fmla="*/ 0 w 29"/>
                  <a:gd name="T5" fmla="*/ 72 h 72"/>
                  <a:gd name="T6" fmla="*/ 0 w 29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72"/>
                  <a:gd name="T14" fmla="*/ 29 w 2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72">
                    <a:moveTo>
                      <a:pt x="0" y="0"/>
                    </a:moveTo>
                    <a:lnTo>
                      <a:pt x="29" y="36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Line 54">
                <a:extLst>
                  <a:ext uri="{FF2B5EF4-FFF2-40B4-BE49-F238E27FC236}">
                    <a16:creationId xmlns:a16="http://schemas.microsoft.com/office/drawing/2014/main" id="{27652BB5-7689-2FFA-FECC-AACF21385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Line 55">
                <a:extLst>
                  <a:ext uri="{FF2B5EF4-FFF2-40B4-BE49-F238E27FC236}">
                    <a16:creationId xmlns:a16="http://schemas.microsoft.com/office/drawing/2014/main" id="{FAF1FCD9-0467-B838-7181-1EBF9C80B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4" name="Line 56">
                <a:extLst>
                  <a:ext uri="{FF2B5EF4-FFF2-40B4-BE49-F238E27FC236}">
                    <a16:creationId xmlns:a16="http://schemas.microsoft.com/office/drawing/2014/main" id="{4561F9D6-6DF6-FC26-9503-01B2364A1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5" name="Line 57">
                <a:extLst>
                  <a:ext uri="{FF2B5EF4-FFF2-40B4-BE49-F238E27FC236}">
                    <a16:creationId xmlns:a16="http://schemas.microsoft.com/office/drawing/2014/main" id="{EFA92431-811F-E664-3EAD-ED16A10E5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" y="1484"/>
                <a:ext cx="1" cy="26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Rectangle 58">
                <a:extLst>
                  <a:ext uri="{FF2B5EF4-FFF2-40B4-BE49-F238E27FC236}">
                    <a16:creationId xmlns:a16="http://schemas.microsoft.com/office/drawing/2014/main" id="{510CA1B2-BD44-9831-AE77-C90FC3B56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1476"/>
                <a:ext cx="6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 sz="1800"/>
              </a:p>
            </p:txBody>
          </p:sp>
          <p:sp>
            <p:nvSpPr>
              <p:cNvPr id="37947" name="Freeform 59">
                <a:extLst>
                  <a:ext uri="{FF2B5EF4-FFF2-40B4-BE49-F238E27FC236}">
                    <a16:creationId xmlns:a16="http://schemas.microsoft.com/office/drawing/2014/main" id="{ED23FDE4-B72F-BA9B-E372-7F9DE3657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1488"/>
                <a:ext cx="59" cy="36"/>
              </a:xfrm>
              <a:custGeom>
                <a:avLst/>
                <a:gdLst>
                  <a:gd name="T0" fmla="*/ 0 w 59"/>
                  <a:gd name="T1" fmla="*/ 36 h 36"/>
                  <a:gd name="T2" fmla="*/ 30 w 59"/>
                  <a:gd name="T3" fmla="*/ 0 h 36"/>
                  <a:gd name="T4" fmla="*/ 59 w 59"/>
                  <a:gd name="T5" fmla="*/ 36 h 36"/>
                  <a:gd name="T6" fmla="*/ 0 w 59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36"/>
                  <a:gd name="T14" fmla="*/ 59 w 5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36">
                    <a:moveTo>
                      <a:pt x="0" y="36"/>
                    </a:moveTo>
                    <a:lnTo>
                      <a:pt x="30" y="0"/>
                    </a:lnTo>
                    <a:lnTo>
                      <a:pt x="59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Rectangle 61">
                <a:extLst>
                  <a:ext uri="{FF2B5EF4-FFF2-40B4-BE49-F238E27FC236}">
                    <a16:creationId xmlns:a16="http://schemas.microsoft.com/office/drawing/2014/main" id="{05E3158B-A99A-E6B1-9D6E-4A20BB63A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" y="3538"/>
                <a:ext cx="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37949" name="Line 62">
                <a:extLst>
                  <a:ext uri="{FF2B5EF4-FFF2-40B4-BE49-F238E27FC236}">
                    <a16:creationId xmlns:a16="http://schemas.microsoft.com/office/drawing/2014/main" id="{F816E5E0-39B1-68D9-F38C-7209AD51C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Line 64">
                <a:extLst>
                  <a:ext uri="{FF2B5EF4-FFF2-40B4-BE49-F238E27FC236}">
                    <a16:creationId xmlns:a16="http://schemas.microsoft.com/office/drawing/2014/main" id="{237DFB39-D95F-D400-100E-FBCB4D41F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1" name="Line 66">
                <a:extLst>
                  <a:ext uri="{FF2B5EF4-FFF2-40B4-BE49-F238E27FC236}">
                    <a16:creationId xmlns:a16="http://schemas.microsoft.com/office/drawing/2014/main" id="{22266AB2-CA68-ADEE-0927-2FD707D93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2" name="Line 68">
                <a:extLst>
                  <a:ext uri="{FF2B5EF4-FFF2-40B4-BE49-F238E27FC236}">
                    <a16:creationId xmlns:a16="http://schemas.microsoft.com/office/drawing/2014/main" id="{912C300A-6AAC-2F46-5B78-DA4518541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3" name="Line 70">
                <a:extLst>
                  <a:ext uri="{FF2B5EF4-FFF2-40B4-BE49-F238E27FC236}">
                    <a16:creationId xmlns:a16="http://schemas.microsoft.com/office/drawing/2014/main" id="{9F882F30-56D4-F813-CE65-B6056206C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4" name="Line 72">
                <a:extLst>
                  <a:ext uri="{FF2B5EF4-FFF2-40B4-BE49-F238E27FC236}">
                    <a16:creationId xmlns:a16="http://schemas.microsoft.com/office/drawing/2014/main" id="{B75F9C7C-993E-720C-34B0-C1DCF9F71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5" name="Line 74">
                <a:extLst>
                  <a:ext uri="{FF2B5EF4-FFF2-40B4-BE49-F238E27FC236}">
                    <a16:creationId xmlns:a16="http://schemas.microsoft.com/office/drawing/2014/main" id="{31E8F41B-6CF7-CDE6-540D-C1CC72EC2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6" name="Line 76">
                <a:extLst>
                  <a:ext uri="{FF2B5EF4-FFF2-40B4-BE49-F238E27FC236}">
                    <a16:creationId xmlns:a16="http://schemas.microsoft.com/office/drawing/2014/main" id="{FD28FB9B-F9ED-23B1-E34F-DB3594189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Line 78">
                <a:extLst>
                  <a:ext uri="{FF2B5EF4-FFF2-40B4-BE49-F238E27FC236}">
                    <a16:creationId xmlns:a16="http://schemas.microsoft.com/office/drawing/2014/main" id="{BD399F72-5B0F-6BCA-0D9C-DACE253D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Line 80">
                <a:extLst>
                  <a:ext uri="{FF2B5EF4-FFF2-40B4-BE49-F238E27FC236}">
                    <a16:creationId xmlns:a16="http://schemas.microsoft.com/office/drawing/2014/main" id="{DE084A20-BA61-A835-7A87-ED55D15C3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Line 82">
                <a:extLst>
                  <a:ext uri="{FF2B5EF4-FFF2-40B4-BE49-F238E27FC236}">
                    <a16:creationId xmlns:a16="http://schemas.microsoft.com/office/drawing/2014/main" id="{2D8F7313-5FFA-FBD5-543C-6C9891830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Line 85">
                <a:extLst>
                  <a:ext uri="{FF2B5EF4-FFF2-40B4-BE49-F238E27FC236}">
                    <a16:creationId xmlns:a16="http://schemas.microsoft.com/office/drawing/2014/main" id="{FE0DCADF-0B3A-2DBC-68A7-B83C2DA6C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80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Line 87">
                <a:extLst>
                  <a:ext uri="{FF2B5EF4-FFF2-40B4-BE49-F238E27FC236}">
                    <a16:creationId xmlns:a16="http://schemas.microsoft.com/office/drawing/2014/main" id="{3077FF93-EBB2-798B-2F78-B6C0CF808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22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2" name="Line 89">
                <a:extLst>
                  <a:ext uri="{FF2B5EF4-FFF2-40B4-BE49-F238E27FC236}">
                    <a16:creationId xmlns:a16="http://schemas.microsoft.com/office/drawing/2014/main" id="{AC3B7CBF-E6EF-E927-DC86-13C1DB188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93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3" name="Line 91">
                <a:extLst>
                  <a:ext uri="{FF2B5EF4-FFF2-40B4-BE49-F238E27FC236}">
                    <a16:creationId xmlns:a16="http://schemas.microsoft.com/office/drawing/2014/main" id="{6F736D85-4EC4-1A54-BF6C-7C7C6273E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64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4" name="Line 93">
                <a:extLst>
                  <a:ext uri="{FF2B5EF4-FFF2-40B4-BE49-F238E27FC236}">
                    <a16:creationId xmlns:a16="http://schemas.microsoft.com/office/drawing/2014/main" id="{36C32AA7-7B7C-27B0-5EB2-850DF9D55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35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Line 95">
                <a:extLst>
                  <a:ext uri="{FF2B5EF4-FFF2-40B4-BE49-F238E27FC236}">
                    <a16:creationId xmlns:a16="http://schemas.microsoft.com/office/drawing/2014/main" id="{5BE2625C-BA56-9519-C5A0-603CDC16F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06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6" name="Line 97">
                <a:extLst>
                  <a:ext uri="{FF2B5EF4-FFF2-40B4-BE49-F238E27FC236}">
                    <a16:creationId xmlns:a16="http://schemas.microsoft.com/office/drawing/2014/main" id="{56BE24E0-8D92-FD76-FD5F-A97DD9938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177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Line 99">
                <a:extLst>
                  <a:ext uri="{FF2B5EF4-FFF2-40B4-BE49-F238E27FC236}">
                    <a16:creationId xmlns:a16="http://schemas.microsoft.com/office/drawing/2014/main" id="{23FA2C27-2E09-E985-D1C1-D17673629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148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34" name="Freeform 41">
              <a:extLst>
                <a:ext uri="{FF2B5EF4-FFF2-40B4-BE49-F238E27FC236}">
                  <a16:creationId xmlns:a16="http://schemas.microsoft.com/office/drawing/2014/main" id="{FD6553C7-6758-1F9E-F5CC-B07AFA59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045" y="3266841"/>
              <a:ext cx="6608763" cy="1804987"/>
            </a:xfrm>
            <a:custGeom>
              <a:avLst/>
              <a:gdLst>
                <a:gd name="T0" fmla="*/ 2147483646 w 1277"/>
                <a:gd name="T1" fmla="*/ 2147483646 h 286"/>
                <a:gd name="T2" fmla="*/ 2147483646 w 1277"/>
                <a:gd name="T3" fmla="*/ 2147483646 h 286"/>
                <a:gd name="T4" fmla="*/ 2147483646 w 1277"/>
                <a:gd name="T5" fmla="*/ 2147483646 h 286"/>
                <a:gd name="T6" fmla="*/ 2147483646 w 1277"/>
                <a:gd name="T7" fmla="*/ 2147483646 h 286"/>
                <a:gd name="T8" fmla="*/ 2147483646 w 1277"/>
                <a:gd name="T9" fmla="*/ 2147483646 h 286"/>
                <a:gd name="T10" fmla="*/ 2147483646 w 1277"/>
                <a:gd name="T11" fmla="*/ 2147483646 h 286"/>
                <a:gd name="T12" fmla="*/ 2147483646 w 1277"/>
                <a:gd name="T13" fmla="*/ 2147483646 h 286"/>
                <a:gd name="T14" fmla="*/ 2147483646 w 1277"/>
                <a:gd name="T15" fmla="*/ 2147483646 h 286"/>
                <a:gd name="T16" fmla="*/ 2147483646 w 1277"/>
                <a:gd name="T17" fmla="*/ 2147483646 h 286"/>
                <a:gd name="T18" fmla="*/ 2147483646 w 1277"/>
                <a:gd name="T19" fmla="*/ 2147483646 h 286"/>
                <a:gd name="T20" fmla="*/ 2147483646 w 1277"/>
                <a:gd name="T21" fmla="*/ 2147483646 h 286"/>
                <a:gd name="T22" fmla="*/ 2147483646 w 1277"/>
                <a:gd name="T23" fmla="*/ 2147483646 h 286"/>
                <a:gd name="T24" fmla="*/ 2147483646 w 1277"/>
                <a:gd name="T25" fmla="*/ 2147483646 h 286"/>
                <a:gd name="T26" fmla="*/ 2147483646 w 1277"/>
                <a:gd name="T27" fmla="*/ 2147483646 h 286"/>
                <a:gd name="T28" fmla="*/ 2147483646 w 1277"/>
                <a:gd name="T29" fmla="*/ 2147483646 h 286"/>
                <a:gd name="T30" fmla="*/ 2147483646 w 1277"/>
                <a:gd name="T31" fmla="*/ 2147483646 h 286"/>
                <a:gd name="T32" fmla="*/ 2147483646 w 1277"/>
                <a:gd name="T33" fmla="*/ 2147483646 h 286"/>
                <a:gd name="T34" fmla="*/ 2147483646 w 1277"/>
                <a:gd name="T35" fmla="*/ 2147483646 h 286"/>
                <a:gd name="T36" fmla="*/ 2147483646 w 1277"/>
                <a:gd name="T37" fmla="*/ 2147483646 h 286"/>
                <a:gd name="T38" fmla="*/ 2147483646 w 1277"/>
                <a:gd name="T39" fmla="*/ 2147483646 h 286"/>
                <a:gd name="T40" fmla="*/ 2147483646 w 1277"/>
                <a:gd name="T41" fmla="*/ 2147483646 h 286"/>
                <a:gd name="T42" fmla="*/ 2147483646 w 1277"/>
                <a:gd name="T43" fmla="*/ 2147483646 h 286"/>
                <a:gd name="T44" fmla="*/ 2147483646 w 1277"/>
                <a:gd name="T45" fmla="*/ 2147483646 h 286"/>
                <a:gd name="T46" fmla="*/ 2147483646 w 1277"/>
                <a:gd name="T47" fmla="*/ 2147483646 h 286"/>
                <a:gd name="T48" fmla="*/ 2147483646 w 1277"/>
                <a:gd name="T49" fmla="*/ 2147483646 h 286"/>
                <a:gd name="T50" fmla="*/ 2147483646 w 1277"/>
                <a:gd name="T51" fmla="*/ 2147483646 h 286"/>
                <a:gd name="T52" fmla="*/ 2147483646 w 1277"/>
                <a:gd name="T53" fmla="*/ 2147483646 h 286"/>
                <a:gd name="T54" fmla="*/ 2147483646 w 1277"/>
                <a:gd name="T55" fmla="*/ 2147483646 h 286"/>
                <a:gd name="T56" fmla="*/ 2147483646 w 1277"/>
                <a:gd name="T57" fmla="*/ 2147483646 h 286"/>
                <a:gd name="T58" fmla="*/ 2147483646 w 1277"/>
                <a:gd name="T59" fmla="*/ 0 h 286"/>
                <a:gd name="T60" fmla="*/ 2147483646 w 1277"/>
                <a:gd name="T61" fmla="*/ 2147483646 h 286"/>
                <a:gd name="T62" fmla="*/ 2147483646 w 1277"/>
                <a:gd name="T63" fmla="*/ 2147483646 h 286"/>
                <a:gd name="T64" fmla="*/ 2147483646 w 1277"/>
                <a:gd name="T65" fmla="*/ 2147483646 h 286"/>
                <a:gd name="T66" fmla="*/ 2147483646 w 1277"/>
                <a:gd name="T67" fmla="*/ 2147483646 h 286"/>
                <a:gd name="T68" fmla="*/ 2147483646 w 1277"/>
                <a:gd name="T69" fmla="*/ 2147483646 h 286"/>
                <a:gd name="T70" fmla="*/ 2147483646 w 1277"/>
                <a:gd name="T71" fmla="*/ 2147483646 h 286"/>
                <a:gd name="T72" fmla="*/ 2147483646 w 1277"/>
                <a:gd name="T73" fmla="*/ 2147483646 h 286"/>
                <a:gd name="T74" fmla="*/ 2147483646 w 1277"/>
                <a:gd name="T75" fmla="*/ 2147483646 h 286"/>
                <a:gd name="T76" fmla="*/ 2147483646 w 1277"/>
                <a:gd name="T77" fmla="*/ 2147483646 h 286"/>
                <a:gd name="T78" fmla="*/ 2147483646 w 1277"/>
                <a:gd name="T79" fmla="*/ 2147483646 h 286"/>
                <a:gd name="T80" fmla="*/ 2147483646 w 1277"/>
                <a:gd name="T81" fmla="*/ 2147483646 h 286"/>
                <a:gd name="T82" fmla="*/ 2147483646 w 1277"/>
                <a:gd name="T83" fmla="*/ 2147483646 h 286"/>
                <a:gd name="T84" fmla="*/ 2147483646 w 1277"/>
                <a:gd name="T85" fmla="*/ 2147483646 h 286"/>
                <a:gd name="T86" fmla="*/ 2147483646 w 1277"/>
                <a:gd name="T87" fmla="*/ 2147483646 h 286"/>
                <a:gd name="T88" fmla="*/ 2147483646 w 1277"/>
                <a:gd name="T89" fmla="*/ 2147483646 h 286"/>
                <a:gd name="T90" fmla="*/ 2147483646 w 1277"/>
                <a:gd name="T91" fmla="*/ 2147483646 h 286"/>
                <a:gd name="T92" fmla="*/ 2147483646 w 1277"/>
                <a:gd name="T93" fmla="*/ 2147483646 h 286"/>
                <a:gd name="T94" fmla="*/ 2147483646 w 1277"/>
                <a:gd name="T95" fmla="*/ 2147483646 h 286"/>
                <a:gd name="T96" fmla="*/ 2147483646 w 1277"/>
                <a:gd name="T97" fmla="*/ 2147483646 h 286"/>
                <a:gd name="T98" fmla="*/ 2147483646 w 1277"/>
                <a:gd name="T99" fmla="*/ 2147483646 h 286"/>
                <a:gd name="T100" fmla="*/ 2147483646 w 1277"/>
                <a:gd name="T101" fmla="*/ 2147483646 h 286"/>
                <a:gd name="T102" fmla="*/ 2147483646 w 1277"/>
                <a:gd name="T103" fmla="*/ 2147483646 h 286"/>
                <a:gd name="T104" fmla="*/ 2147483646 w 1277"/>
                <a:gd name="T105" fmla="*/ 2147483646 h 286"/>
                <a:gd name="T106" fmla="*/ 2147483646 w 1277"/>
                <a:gd name="T107" fmla="*/ 2147483646 h 286"/>
                <a:gd name="T108" fmla="*/ 2147483646 w 1277"/>
                <a:gd name="T109" fmla="*/ 2147483646 h 286"/>
                <a:gd name="T110" fmla="*/ 2147483646 w 1277"/>
                <a:gd name="T111" fmla="*/ 2147483646 h 286"/>
                <a:gd name="T112" fmla="*/ 2147483646 w 1277"/>
                <a:gd name="T113" fmla="*/ 2147483646 h 286"/>
                <a:gd name="T114" fmla="*/ 2147483646 w 1277"/>
                <a:gd name="T115" fmla="*/ 2147483646 h 2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77"/>
                <a:gd name="T175" fmla="*/ 0 h 286"/>
                <a:gd name="T176" fmla="*/ 1277 w 1277"/>
                <a:gd name="T177" fmla="*/ 286 h 2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77" h="286">
                  <a:moveTo>
                    <a:pt x="0" y="286"/>
                  </a:moveTo>
                  <a:lnTo>
                    <a:pt x="2" y="285"/>
                  </a:lnTo>
                  <a:lnTo>
                    <a:pt x="4" y="285"/>
                  </a:lnTo>
                  <a:lnTo>
                    <a:pt x="6" y="285"/>
                  </a:lnTo>
                  <a:lnTo>
                    <a:pt x="8" y="285"/>
                  </a:lnTo>
                  <a:lnTo>
                    <a:pt x="10" y="285"/>
                  </a:lnTo>
                  <a:lnTo>
                    <a:pt x="12" y="285"/>
                  </a:lnTo>
                  <a:lnTo>
                    <a:pt x="14" y="285"/>
                  </a:lnTo>
                  <a:lnTo>
                    <a:pt x="16" y="285"/>
                  </a:lnTo>
                  <a:lnTo>
                    <a:pt x="18" y="285"/>
                  </a:lnTo>
                  <a:lnTo>
                    <a:pt x="20" y="285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6" y="285"/>
                  </a:lnTo>
                  <a:lnTo>
                    <a:pt x="28" y="285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8" y="284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6" y="284"/>
                  </a:lnTo>
                  <a:lnTo>
                    <a:pt x="48" y="284"/>
                  </a:lnTo>
                  <a:lnTo>
                    <a:pt x="50" y="284"/>
                  </a:lnTo>
                  <a:lnTo>
                    <a:pt x="52" y="283"/>
                  </a:lnTo>
                  <a:lnTo>
                    <a:pt x="54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60" y="283"/>
                  </a:lnTo>
                  <a:lnTo>
                    <a:pt x="62" y="283"/>
                  </a:lnTo>
                  <a:lnTo>
                    <a:pt x="64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70" y="282"/>
                  </a:lnTo>
                  <a:lnTo>
                    <a:pt x="72" y="282"/>
                  </a:lnTo>
                  <a:lnTo>
                    <a:pt x="74" y="282"/>
                  </a:lnTo>
                  <a:lnTo>
                    <a:pt x="76" y="282"/>
                  </a:lnTo>
                  <a:lnTo>
                    <a:pt x="78" y="282"/>
                  </a:lnTo>
                  <a:lnTo>
                    <a:pt x="80" y="282"/>
                  </a:lnTo>
                  <a:lnTo>
                    <a:pt x="82" y="282"/>
                  </a:lnTo>
                  <a:lnTo>
                    <a:pt x="84" y="281"/>
                  </a:lnTo>
                  <a:lnTo>
                    <a:pt x="86" y="281"/>
                  </a:lnTo>
                  <a:lnTo>
                    <a:pt x="88" y="281"/>
                  </a:lnTo>
                  <a:lnTo>
                    <a:pt x="90" y="281"/>
                  </a:lnTo>
                  <a:lnTo>
                    <a:pt x="92" y="281"/>
                  </a:lnTo>
                  <a:lnTo>
                    <a:pt x="94" y="281"/>
                  </a:lnTo>
                  <a:lnTo>
                    <a:pt x="96" y="280"/>
                  </a:lnTo>
                  <a:lnTo>
                    <a:pt x="98" y="280"/>
                  </a:lnTo>
                  <a:lnTo>
                    <a:pt x="100" y="280"/>
                  </a:lnTo>
                  <a:lnTo>
                    <a:pt x="102" y="280"/>
                  </a:lnTo>
                  <a:lnTo>
                    <a:pt x="104" y="280"/>
                  </a:lnTo>
                  <a:lnTo>
                    <a:pt x="106" y="279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4" y="279"/>
                  </a:lnTo>
                  <a:lnTo>
                    <a:pt x="116" y="278"/>
                  </a:lnTo>
                  <a:lnTo>
                    <a:pt x="118" y="278"/>
                  </a:lnTo>
                  <a:lnTo>
                    <a:pt x="120" y="278"/>
                  </a:lnTo>
                  <a:lnTo>
                    <a:pt x="122" y="278"/>
                  </a:lnTo>
                  <a:lnTo>
                    <a:pt x="124" y="277"/>
                  </a:lnTo>
                  <a:lnTo>
                    <a:pt x="126" y="277"/>
                  </a:lnTo>
                  <a:lnTo>
                    <a:pt x="128" y="277"/>
                  </a:lnTo>
                  <a:lnTo>
                    <a:pt x="130" y="277"/>
                  </a:lnTo>
                  <a:lnTo>
                    <a:pt x="132" y="276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8" y="276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4" y="275"/>
                  </a:lnTo>
                  <a:lnTo>
                    <a:pt x="146" y="274"/>
                  </a:lnTo>
                  <a:lnTo>
                    <a:pt x="148" y="274"/>
                  </a:lnTo>
                  <a:lnTo>
                    <a:pt x="150" y="274"/>
                  </a:lnTo>
                  <a:lnTo>
                    <a:pt x="152" y="273"/>
                  </a:lnTo>
                  <a:lnTo>
                    <a:pt x="154" y="273"/>
                  </a:lnTo>
                  <a:lnTo>
                    <a:pt x="156" y="273"/>
                  </a:lnTo>
                  <a:lnTo>
                    <a:pt x="158" y="272"/>
                  </a:lnTo>
                  <a:lnTo>
                    <a:pt x="160" y="272"/>
                  </a:lnTo>
                  <a:lnTo>
                    <a:pt x="162" y="272"/>
                  </a:lnTo>
                  <a:lnTo>
                    <a:pt x="164" y="271"/>
                  </a:lnTo>
                  <a:lnTo>
                    <a:pt x="166" y="271"/>
                  </a:lnTo>
                  <a:lnTo>
                    <a:pt x="168" y="270"/>
                  </a:lnTo>
                  <a:lnTo>
                    <a:pt x="170" y="270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9"/>
                  </a:lnTo>
                  <a:lnTo>
                    <a:pt x="178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4" y="267"/>
                  </a:lnTo>
                  <a:lnTo>
                    <a:pt x="186" y="267"/>
                  </a:lnTo>
                  <a:lnTo>
                    <a:pt x="188" y="266"/>
                  </a:lnTo>
                  <a:lnTo>
                    <a:pt x="190" y="266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6" y="264"/>
                  </a:lnTo>
                  <a:lnTo>
                    <a:pt x="198" y="264"/>
                  </a:lnTo>
                  <a:lnTo>
                    <a:pt x="200" y="263"/>
                  </a:lnTo>
                  <a:lnTo>
                    <a:pt x="202" y="263"/>
                  </a:lnTo>
                  <a:lnTo>
                    <a:pt x="204" y="262"/>
                  </a:lnTo>
                  <a:lnTo>
                    <a:pt x="206" y="262"/>
                  </a:lnTo>
                  <a:lnTo>
                    <a:pt x="208" y="261"/>
                  </a:lnTo>
                  <a:lnTo>
                    <a:pt x="210" y="261"/>
                  </a:lnTo>
                  <a:lnTo>
                    <a:pt x="212" y="260"/>
                  </a:lnTo>
                  <a:lnTo>
                    <a:pt x="214" y="259"/>
                  </a:lnTo>
                  <a:lnTo>
                    <a:pt x="216" y="259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7"/>
                  </a:lnTo>
                  <a:lnTo>
                    <a:pt x="224" y="256"/>
                  </a:lnTo>
                  <a:lnTo>
                    <a:pt x="226" y="256"/>
                  </a:lnTo>
                  <a:lnTo>
                    <a:pt x="228" y="255"/>
                  </a:lnTo>
                  <a:lnTo>
                    <a:pt x="230" y="254"/>
                  </a:lnTo>
                  <a:lnTo>
                    <a:pt x="232" y="254"/>
                  </a:lnTo>
                  <a:lnTo>
                    <a:pt x="234" y="253"/>
                  </a:lnTo>
                  <a:lnTo>
                    <a:pt x="236" y="252"/>
                  </a:lnTo>
                  <a:lnTo>
                    <a:pt x="238" y="252"/>
                  </a:lnTo>
                  <a:lnTo>
                    <a:pt x="240" y="251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6" y="249"/>
                  </a:lnTo>
                  <a:lnTo>
                    <a:pt x="248" y="248"/>
                  </a:lnTo>
                  <a:lnTo>
                    <a:pt x="250" y="247"/>
                  </a:lnTo>
                  <a:lnTo>
                    <a:pt x="252" y="246"/>
                  </a:lnTo>
                  <a:lnTo>
                    <a:pt x="254" y="246"/>
                  </a:lnTo>
                  <a:lnTo>
                    <a:pt x="256" y="245"/>
                  </a:lnTo>
                  <a:lnTo>
                    <a:pt x="258" y="244"/>
                  </a:lnTo>
                  <a:lnTo>
                    <a:pt x="260" y="243"/>
                  </a:lnTo>
                  <a:lnTo>
                    <a:pt x="262" y="242"/>
                  </a:lnTo>
                  <a:lnTo>
                    <a:pt x="264" y="242"/>
                  </a:lnTo>
                  <a:lnTo>
                    <a:pt x="266" y="241"/>
                  </a:lnTo>
                  <a:lnTo>
                    <a:pt x="268" y="240"/>
                  </a:lnTo>
                  <a:lnTo>
                    <a:pt x="270" y="239"/>
                  </a:lnTo>
                  <a:lnTo>
                    <a:pt x="272" y="238"/>
                  </a:lnTo>
                  <a:lnTo>
                    <a:pt x="274" y="237"/>
                  </a:lnTo>
                  <a:lnTo>
                    <a:pt x="276" y="236"/>
                  </a:lnTo>
                  <a:lnTo>
                    <a:pt x="278" y="235"/>
                  </a:lnTo>
                  <a:lnTo>
                    <a:pt x="280" y="234"/>
                  </a:lnTo>
                  <a:lnTo>
                    <a:pt x="282" y="233"/>
                  </a:lnTo>
                  <a:lnTo>
                    <a:pt x="284" y="232"/>
                  </a:lnTo>
                  <a:lnTo>
                    <a:pt x="286" y="232"/>
                  </a:lnTo>
                  <a:lnTo>
                    <a:pt x="288" y="231"/>
                  </a:lnTo>
                  <a:lnTo>
                    <a:pt x="290" y="230"/>
                  </a:lnTo>
                  <a:lnTo>
                    <a:pt x="292" y="229"/>
                  </a:lnTo>
                  <a:lnTo>
                    <a:pt x="294" y="227"/>
                  </a:lnTo>
                  <a:lnTo>
                    <a:pt x="296" y="226"/>
                  </a:lnTo>
                  <a:lnTo>
                    <a:pt x="298" y="225"/>
                  </a:lnTo>
                  <a:lnTo>
                    <a:pt x="300" y="224"/>
                  </a:lnTo>
                  <a:lnTo>
                    <a:pt x="302" y="223"/>
                  </a:lnTo>
                  <a:lnTo>
                    <a:pt x="304" y="222"/>
                  </a:lnTo>
                  <a:lnTo>
                    <a:pt x="306" y="221"/>
                  </a:lnTo>
                  <a:lnTo>
                    <a:pt x="308" y="220"/>
                  </a:lnTo>
                  <a:lnTo>
                    <a:pt x="310" y="219"/>
                  </a:lnTo>
                  <a:lnTo>
                    <a:pt x="312" y="218"/>
                  </a:lnTo>
                  <a:lnTo>
                    <a:pt x="314" y="217"/>
                  </a:lnTo>
                  <a:lnTo>
                    <a:pt x="316" y="215"/>
                  </a:lnTo>
                  <a:lnTo>
                    <a:pt x="318" y="214"/>
                  </a:lnTo>
                  <a:lnTo>
                    <a:pt x="320" y="213"/>
                  </a:lnTo>
                  <a:lnTo>
                    <a:pt x="322" y="212"/>
                  </a:lnTo>
                  <a:lnTo>
                    <a:pt x="324" y="211"/>
                  </a:lnTo>
                  <a:lnTo>
                    <a:pt x="326" y="210"/>
                  </a:lnTo>
                  <a:lnTo>
                    <a:pt x="328" y="208"/>
                  </a:lnTo>
                  <a:lnTo>
                    <a:pt x="330" y="207"/>
                  </a:lnTo>
                  <a:lnTo>
                    <a:pt x="332" y="206"/>
                  </a:lnTo>
                  <a:lnTo>
                    <a:pt x="334" y="205"/>
                  </a:lnTo>
                  <a:lnTo>
                    <a:pt x="336" y="203"/>
                  </a:lnTo>
                  <a:lnTo>
                    <a:pt x="338" y="202"/>
                  </a:lnTo>
                  <a:lnTo>
                    <a:pt x="340" y="201"/>
                  </a:lnTo>
                  <a:lnTo>
                    <a:pt x="342" y="199"/>
                  </a:lnTo>
                  <a:lnTo>
                    <a:pt x="344" y="198"/>
                  </a:lnTo>
                  <a:lnTo>
                    <a:pt x="346" y="197"/>
                  </a:lnTo>
                  <a:lnTo>
                    <a:pt x="348" y="195"/>
                  </a:lnTo>
                  <a:lnTo>
                    <a:pt x="350" y="194"/>
                  </a:lnTo>
                  <a:lnTo>
                    <a:pt x="352" y="193"/>
                  </a:lnTo>
                  <a:lnTo>
                    <a:pt x="354" y="191"/>
                  </a:lnTo>
                  <a:lnTo>
                    <a:pt x="356" y="190"/>
                  </a:lnTo>
                  <a:lnTo>
                    <a:pt x="358" y="189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4" y="184"/>
                  </a:lnTo>
                  <a:lnTo>
                    <a:pt x="366" y="183"/>
                  </a:lnTo>
                  <a:lnTo>
                    <a:pt x="368" y="181"/>
                  </a:lnTo>
                  <a:lnTo>
                    <a:pt x="370" y="180"/>
                  </a:lnTo>
                  <a:lnTo>
                    <a:pt x="372" y="178"/>
                  </a:lnTo>
                  <a:lnTo>
                    <a:pt x="374" y="177"/>
                  </a:lnTo>
                  <a:lnTo>
                    <a:pt x="376" y="175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382" y="171"/>
                  </a:lnTo>
                  <a:lnTo>
                    <a:pt x="384" y="169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90" y="165"/>
                  </a:lnTo>
                  <a:lnTo>
                    <a:pt x="392" y="163"/>
                  </a:lnTo>
                  <a:lnTo>
                    <a:pt x="394" y="162"/>
                  </a:lnTo>
                  <a:lnTo>
                    <a:pt x="396" y="160"/>
                  </a:lnTo>
                  <a:lnTo>
                    <a:pt x="398" y="159"/>
                  </a:lnTo>
                  <a:lnTo>
                    <a:pt x="400" y="157"/>
                  </a:lnTo>
                  <a:lnTo>
                    <a:pt x="402" y="155"/>
                  </a:lnTo>
                  <a:lnTo>
                    <a:pt x="404" y="154"/>
                  </a:lnTo>
                  <a:lnTo>
                    <a:pt x="406" y="152"/>
                  </a:lnTo>
                  <a:lnTo>
                    <a:pt x="408" y="151"/>
                  </a:lnTo>
                  <a:lnTo>
                    <a:pt x="410" y="149"/>
                  </a:lnTo>
                  <a:lnTo>
                    <a:pt x="412" y="147"/>
                  </a:lnTo>
                  <a:lnTo>
                    <a:pt x="414" y="146"/>
                  </a:lnTo>
                  <a:lnTo>
                    <a:pt x="416" y="144"/>
                  </a:lnTo>
                  <a:lnTo>
                    <a:pt x="418" y="142"/>
                  </a:lnTo>
                  <a:lnTo>
                    <a:pt x="420" y="141"/>
                  </a:lnTo>
                  <a:lnTo>
                    <a:pt x="422" y="139"/>
                  </a:lnTo>
                  <a:lnTo>
                    <a:pt x="424" y="137"/>
                  </a:lnTo>
                  <a:lnTo>
                    <a:pt x="426" y="136"/>
                  </a:lnTo>
                  <a:lnTo>
                    <a:pt x="428" y="134"/>
                  </a:lnTo>
                  <a:lnTo>
                    <a:pt x="430" y="132"/>
                  </a:lnTo>
                  <a:lnTo>
                    <a:pt x="432" y="131"/>
                  </a:lnTo>
                  <a:lnTo>
                    <a:pt x="434" y="129"/>
                  </a:lnTo>
                  <a:lnTo>
                    <a:pt x="436" y="127"/>
                  </a:lnTo>
                  <a:lnTo>
                    <a:pt x="438" y="126"/>
                  </a:lnTo>
                  <a:lnTo>
                    <a:pt x="440" y="124"/>
                  </a:lnTo>
                  <a:lnTo>
                    <a:pt x="442" y="122"/>
                  </a:lnTo>
                  <a:lnTo>
                    <a:pt x="444" y="121"/>
                  </a:lnTo>
                  <a:lnTo>
                    <a:pt x="446" y="119"/>
                  </a:lnTo>
                  <a:lnTo>
                    <a:pt x="448" y="117"/>
                  </a:lnTo>
                  <a:lnTo>
                    <a:pt x="450" y="116"/>
                  </a:lnTo>
                  <a:lnTo>
                    <a:pt x="452" y="114"/>
                  </a:lnTo>
                  <a:lnTo>
                    <a:pt x="454" y="112"/>
                  </a:lnTo>
                  <a:lnTo>
                    <a:pt x="456" y="111"/>
                  </a:lnTo>
                  <a:lnTo>
                    <a:pt x="458" y="109"/>
                  </a:lnTo>
                  <a:lnTo>
                    <a:pt x="460" y="107"/>
                  </a:lnTo>
                  <a:lnTo>
                    <a:pt x="462" y="105"/>
                  </a:lnTo>
                  <a:lnTo>
                    <a:pt x="464" y="104"/>
                  </a:lnTo>
                  <a:lnTo>
                    <a:pt x="466" y="102"/>
                  </a:lnTo>
                  <a:lnTo>
                    <a:pt x="468" y="100"/>
                  </a:lnTo>
                  <a:lnTo>
                    <a:pt x="470" y="99"/>
                  </a:lnTo>
                  <a:lnTo>
                    <a:pt x="472" y="97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2"/>
                  </a:lnTo>
                  <a:lnTo>
                    <a:pt x="480" y="90"/>
                  </a:lnTo>
                  <a:lnTo>
                    <a:pt x="482" y="89"/>
                  </a:lnTo>
                  <a:lnTo>
                    <a:pt x="484" y="87"/>
                  </a:lnTo>
                  <a:lnTo>
                    <a:pt x="486" y="85"/>
                  </a:lnTo>
                  <a:lnTo>
                    <a:pt x="488" y="84"/>
                  </a:lnTo>
                  <a:lnTo>
                    <a:pt x="490" y="82"/>
                  </a:lnTo>
                  <a:lnTo>
                    <a:pt x="492" y="81"/>
                  </a:lnTo>
                  <a:lnTo>
                    <a:pt x="494" y="79"/>
                  </a:lnTo>
                  <a:lnTo>
                    <a:pt x="496" y="77"/>
                  </a:lnTo>
                  <a:lnTo>
                    <a:pt x="498" y="76"/>
                  </a:lnTo>
                  <a:lnTo>
                    <a:pt x="500" y="74"/>
                  </a:lnTo>
                  <a:lnTo>
                    <a:pt x="502" y="72"/>
                  </a:lnTo>
                  <a:lnTo>
                    <a:pt x="504" y="71"/>
                  </a:lnTo>
                  <a:lnTo>
                    <a:pt x="506" y="69"/>
                  </a:lnTo>
                  <a:lnTo>
                    <a:pt x="508" y="68"/>
                  </a:lnTo>
                  <a:lnTo>
                    <a:pt x="510" y="66"/>
                  </a:lnTo>
                  <a:lnTo>
                    <a:pt x="512" y="65"/>
                  </a:lnTo>
                  <a:lnTo>
                    <a:pt x="514" y="63"/>
                  </a:lnTo>
                  <a:lnTo>
                    <a:pt x="516" y="62"/>
                  </a:lnTo>
                  <a:lnTo>
                    <a:pt x="518" y="60"/>
                  </a:lnTo>
                  <a:lnTo>
                    <a:pt x="520" y="59"/>
                  </a:lnTo>
                  <a:lnTo>
                    <a:pt x="522" y="57"/>
                  </a:lnTo>
                  <a:lnTo>
                    <a:pt x="524" y="56"/>
                  </a:lnTo>
                  <a:lnTo>
                    <a:pt x="526" y="54"/>
                  </a:lnTo>
                  <a:lnTo>
                    <a:pt x="528" y="53"/>
                  </a:lnTo>
                  <a:lnTo>
                    <a:pt x="530" y="51"/>
                  </a:lnTo>
                  <a:lnTo>
                    <a:pt x="532" y="50"/>
                  </a:lnTo>
                  <a:lnTo>
                    <a:pt x="534" y="48"/>
                  </a:lnTo>
                  <a:lnTo>
                    <a:pt x="536" y="47"/>
                  </a:lnTo>
                  <a:lnTo>
                    <a:pt x="538" y="46"/>
                  </a:lnTo>
                  <a:lnTo>
                    <a:pt x="540" y="44"/>
                  </a:lnTo>
                  <a:lnTo>
                    <a:pt x="542" y="43"/>
                  </a:lnTo>
                  <a:lnTo>
                    <a:pt x="544" y="42"/>
                  </a:lnTo>
                  <a:lnTo>
                    <a:pt x="546" y="40"/>
                  </a:lnTo>
                  <a:lnTo>
                    <a:pt x="548" y="39"/>
                  </a:lnTo>
                  <a:lnTo>
                    <a:pt x="550" y="38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4"/>
                  </a:lnTo>
                  <a:lnTo>
                    <a:pt x="558" y="33"/>
                  </a:lnTo>
                  <a:lnTo>
                    <a:pt x="560" y="32"/>
                  </a:lnTo>
                  <a:lnTo>
                    <a:pt x="562" y="30"/>
                  </a:lnTo>
                  <a:lnTo>
                    <a:pt x="564" y="29"/>
                  </a:lnTo>
                  <a:lnTo>
                    <a:pt x="566" y="28"/>
                  </a:lnTo>
                  <a:lnTo>
                    <a:pt x="568" y="27"/>
                  </a:lnTo>
                  <a:lnTo>
                    <a:pt x="570" y="26"/>
                  </a:lnTo>
                  <a:lnTo>
                    <a:pt x="572" y="25"/>
                  </a:lnTo>
                  <a:lnTo>
                    <a:pt x="574" y="24"/>
                  </a:lnTo>
                  <a:lnTo>
                    <a:pt x="576" y="23"/>
                  </a:lnTo>
                  <a:lnTo>
                    <a:pt x="578" y="22"/>
                  </a:lnTo>
                  <a:lnTo>
                    <a:pt x="580" y="21"/>
                  </a:lnTo>
                  <a:lnTo>
                    <a:pt x="582" y="20"/>
                  </a:lnTo>
                  <a:lnTo>
                    <a:pt x="584" y="19"/>
                  </a:lnTo>
                  <a:lnTo>
                    <a:pt x="586" y="18"/>
                  </a:lnTo>
                  <a:lnTo>
                    <a:pt x="588" y="17"/>
                  </a:lnTo>
                  <a:lnTo>
                    <a:pt x="590" y="16"/>
                  </a:lnTo>
                  <a:lnTo>
                    <a:pt x="592" y="15"/>
                  </a:lnTo>
                  <a:lnTo>
                    <a:pt x="594" y="14"/>
                  </a:lnTo>
                  <a:lnTo>
                    <a:pt x="596" y="13"/>
                  </a:lnTo>
                  <a:lnTo>
                    <a:pt x="598" y="13"/>
                  </a:lnTo>
                  <a:lnTo>
                    <a:pt x="600" y="12"/>
                  </a:lnTo>
                  <a:lnTo>
                    <a:pt x="602" y="11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8" y="9"/>
                  </a:lnTo>
                  <a:lnTo>
                    <a:pt x="610" y="8"/>
                  </a:lnTo>
                  <a:lnTo>
                    <a:pt x="612" y="8"/>
                  </a:lnTo>
                  <a:lnTo>
                    <a:pt x="614" y="7"/>
                  </a:lnTo>
                  <a:lnTo>
                    <a:pt x="616" y="7"/>
                  </a:lnTo>
                  <a:lnTo>
                    <a:pt x="618" y="6"/>
                  </a:lnTo>
                  <a:lnTo>
                    <a:pt x="620" y="5"/>
                  </a:lnTo>
                  <a:lnTo>
                    <a:pt x="622" y="5"/>
                  </a:lnTo>
                  <a:lnTo>
                    <a:pt x="624" y="4"/>
                  </a:lnTo>
                  <a:lnTo>
                    <a:pt x="626" y="4"/>
                  </a:lnTo>
                  <a:lnTo>
                    <a:pt x="628" y="4"/>
                  </a:lnTo>
                  <a:lnTo>
                    <a:pt x="630" y="3"/>
                  </a:lnTo>
                  <a:lnTo>
                    <a:pt x="632" y="3"/>
                  </a:lnTo>
                  <a:lnTo>
                    <a:pt x="634" y="2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40" y="2"/>
                  </a:lnTo>
                  <a:lnTo>
                    <a:pt x="642" y="1"/>
                  </a:lnTo>
                  <a:lnTo>
                    <a:pt x="644" y="1"/>
                  </a:lnTo>
                  <a:lnTo>
                    <a:pt x="646" y="1"/>
                  </a:lnTo>
                  <a:lnTo>
                    <a:pt x="648" y="1"/>
                  </a:lnTo>
                  <a:lnTo>
                    <a:pt x="650" y="1"/>
                  </a:lnTo>
                  <a:lnTo>
                    <a:pt x="652" y="1"/>
                  </a:lnTo>
                  <a:lnTo>
                    <a:pt x="654" y="0"/>
                  </a:lnTo>
                  <a:lnTo>
                    <a:pt x="656" y="0"/>
                  </a:lnTo>
                  <a:lnTo>
                    <a:pt x="658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1"/>
                  </a:lnTo>
                  <a:lnTo>
                    <a:pt x="666" y="1"/>
                  </a:lnTo>
                  <a:lnTo>
                    <a:pt x="668" y="1"/>
                  </a:lnTo>
                  <a:lnTo>
                    <a:pt x="670" y="1"/>
                  </a:lnTo>
                  <a:lnTo>
                    <a:pt x="672" y="1"/>
                  </a:lnTo>
                  <a:lnTo>
                    <a:pt x="674" y="1"/>
                  </a:lnTo>
                  <a:lnTo>
                    <a:pt x="676" y="1"/>
                  </a:lnTo>
                  <a:lnTo>
                    <a:pt x="678" y="2"/>
                  </a:lnTo>
                  <a:lnTo>
                    <a:pt x="680" y="2"/>
                  </a:lnTo>
                  <a:lnTo>
                    <a:pt x="682" y="2"/>
                  </a:lnTo>
                  <a:lnTo>
                    <a:pt x="684" y="3"/>
                  </a:lnTo>
                  <a:lnTo>
                    <a:pt x="686" y="3"/>
                  </a:lnTo>
                  <a:lnTo>
                    <a:pt x="688" y="3"/>
                  </a:lnTo>
                  <a:lnTo>
                    <a:pt x="690" y="4"/>
                  </a:lnTo>
                  <a:lnTo>
                    <a:pt x="692" y="4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8" y="6"/>
                  </a:lnTo>
                  <a:lnTo>
                    <a:pt x="700" y="6"/>
                  </a:lnTo>
                  <a:lnTo>
                    <a:pt x="702" y="7"/>
                  </a:lnTo>
                  <a:lnTo>
                    <a:pt x="704" y="7"/>
                  </a:lnTo>
                  <a:lnTo>
                    <a:pt x="706" y="8"/>
                  </a:lnTo>
                  <a:lnTo>
                    <a:pt x="708" y="9"/>
                  </a:lnTo>
                  <a:lnTo>
                    <a:pt x="710" y="9"/>
                  </a:lnTo>
                  <a:lnTo>
                    <a:pt x="712" y="10"/>
                  </a:lnTo>
                  <a:lnTo>
                    <a:pt x="714" y="11"/>
                  </a:lnTo>
                  <a:lnTo>
                    <a:pt x="716" y="11"/>
                  </a:lnTo>
                  <a:lnTo>
                    <a:pt x="718" y="12"/>
                  </a:lnTo>
                  <a:lnTo>
                    <a:pt x="720" y="13"/>
                  </a:lnTo>
                  <a:lnTo>
                    <a:pt x="722" y="14"/>
                  </a:lnTo>
                  <a:lnTo>
                    <a:pt x="724" y="15"/>
                  </a:lnTo>
                  <a:lnTo>
                    <a:pt x="726" y="15"/>
                  </a:lnTo>
                  <a:lnTo>
                    <a:pt x="728" y="16"/>
                  </a:lnTo>
                  <a:lnTo>
                    <a:pt x="730" y="17"/>
                  </a:lnTo>
                  <a:lnTo>
                    <a:pt x="732" y="18"/>
                  </a:lnTo>
                  <a:lnTo>
                    <a:pt x="734" y="19"/>
                  </a:lnTo>
                  <a:lnTo>
                    <a:pt x="736" y="20"/>
                  </a:lnTo>
                  <a:lnTo>
                    <a:pt x="738" y="21"/>
                  </a:lnTo>
                  <a:lnTo>
                    <a:pt x="740" y="22"/>
                  </a:lnTo>
                  <a:lnTo>
                    <a:pt x="742" y="23"/>
                  </a:lnTo>
                  <a:lnTo>
                    <a:pt x="744" y="24"/>
                  </a:lnTo>
                  <a:lnTo>
                    <a:pt x="746" y="25"/>
                  </a:lnTo>
                  <a:lnTo>
                    <a:pt x="748" y="26"/>
                  </a:lnTo>
                  <a:lnTo>
                    <a:pt x="750" y="27"/>
                  </a:lnTo>
                  <a:lnTo>
                    <a:pt x="752" y="29"/>
                  </a:lnTo>
                  <a:lnTo>
                    <a:pt x="754" y="30"/>
                  </a:lnTo>
                  <a:lnTo>
                    <a:pt x="756" y="31"/>
                  </a:lnTo>
                  <a:lnTo>
                    <a:pt x="758" y="32"/>
                  </a:lnTo>
                  <a:lnTo>
                    <a:pt x="760" y="33"/>
                  </a:lnTo>
                  <a:lnTo>
                    <a:pt x="762" y="34"/>
                  </a:lnTo>
                  <a:lnTo>
                    <a:pt x="764" y="36"/>
                  </a:lnTo>
                  <a:lnTo>
                    <a:pt x="766" y="37"/>
                  </a:lnTo>
                  <a:lnTo>
                    <a:pt x="768" y="38"/>
                  </a:lnTo>
                  <a:lnTo>
                    <a:pt x="770" y="40"/>
                  </a:lnTo>
                  <a:lnTo>
                    <a:pt x="772" y="41"/>
                  </a:lnTo>
                  <a:lnTo>
                    <a:pt x="774" y="42"/>
                  </a:lnTo>
                  <a:lnTo>
                    <a:pt x="776" y="44"/>
                  </a:lnTo>
                  <a:lnTo>
                    <a:pt x="778" y="45"/>
                  </a:lnTo>
                  <a:lnTo>
                    <a:pt x="780" y="46"/>
                  </a:lnTo>
                  <a:lnTo>
                    <a:pt x="782" y="48"/>
                  </a:lnTo>
                  <a:lnTo>
                    <a:pt x="784" y="49"/>
                  </a:lnTo>
                  <a:lnTo>
                    <a:pt x="786" y="50"/>
                  </a:lnTo>
                  <a:lnTo>
                    <a:pt x="788" y="52"/>
                  </a:lnTo>
                  <a:lnTo>
                    <a:pt x="790" y="53"/>
                  </a:lnTo>
                  <a:lnTo>
                    <a:pt x="792" y="55"/>
                  </a:lnTo>
                  <a:lnTo>
                    <a:pt x="794" y="56"/>
                  </a:lnTo>
                  <a:lnTo>
                    <a:pt x="796" y="58"/>
                  </a:lnTo>
                  <a:lnTo>
                    <a:pt x="798" y="59"/>
                  </a:lnTo>
                  <a:lnTo>
                    <a:pt x="800" y="61"/>
                  </a:lnTo>
                  <a:lnTo>
                    <a:pt x="802" y="62"/>
                  </a:lnTo>
                  <a:lnTo>
                    <a:pt x="804" y="64"/>
                  </a:lnTo>
                  <a:lnTo>
                    <a:pt x="806" y="65"/>
                  </a:lnTo>
                  <a:lnTo>
                    <a:pt x="808" y="67"/>
                  </a:lnTo>
                  <a:lnTo>
                    <a:pt x="810" y="68"/>
                  </a:lnTo>
                  <a:lnTo>
                    <a:pt x="812" y="70"/>
                  </a:lnTo>
                  <a:lnTo>
                    <a:pt x="814" y="72"/>
                  </a:lnTo>
                  <a:lnTo>
                    <a:pt x="816" y="73"/>
                  </a:lnTo>
                  <a:lnTo>
                    <a:pt x="818" y="75"/>
                  </a:lnTo>
                  <a:lnTo>
                    <a:pt x="820" y="76"/>
                  </a:lnTo>
                  <a:lnTo>
                    <a:pt x="822" y="78"/>
                  </a:lnTo>
                  <a:lnTo>
                    <a:pt x="824" y="80"/>
                  </a:lnTo>
                  <a:lnTo>
                    <a:pt x="826" y="81"/>
                  </a:lnTo>
                  <a:lnTo>
                    <a:pt x="828" y="83"/>
                  </a:lnTo>
                  <a:lnTo>
                    <a:pt x="830" y="84"/>
                  </a:lnTo>
                  <a:lnTo>
                    <a:pt x="832" y="86"/>
                  </a:lnTo>
                  <a:lnTo>
                    <a:pt x="834" y="88"/>
                  </a:lnTo>
                  <a:lnTo>
                    <a:pt x="836" y="89"/>
                  </a:lnTo>
                  <a:lnTo>
                    <a:pt x="838" y="91"/>
                  </a:lnTo>
                  <a:lnTo>
                    <a:pt x="840" y="93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99"/>
                  </a:lnTo>
                  <a:lnTo>
                    <a:pt x="850" y="101"/>
                  </a:lnTo>
                  <a:lnTo>
                    <a:pt x="852" y="103"/>
                  </a:lnTo>
                  <a:lnTo>
                    <a:pt x="854" y="105"/>
                  </a:lnTo>
                  <a:lnTo>
                    <a:pt x="856" y="106"/>
                  </a:lnTo>
                  <a:lnTo>
                    <a:pt x="858" y="108"/>
                  </a:lnTo>
                  <a:lnTo>
                    <a:pt x="860" y="110"/>
                  </a:lnTo>
                  <a:lnTo>
                    <a:pt x="862" y="111"/>
                  </a:lnTo>
                  <a:lnTo>
                    <a:pt x="864" y="113"/>
                  </a:lnTo>
                  <a:lnTo>
                    <a:pt x="866" y="115"/>
                  </a:lnTo>
                  <a:lnTo>
                    <a:pt x="868" y="116"/>
                  </a:lnTo>
                  <a:lnTo>
                    <a:pt x="870" y="118"/>
                  </a:lnTo>
                  <a:lnTo>
                    <a:pt x="872" y="120"/>
                  </a:lnTo>
                  <a:lnTo>
                    <a:pt x="874" y="121"/>
                  </a:lnTo>
                  <a:lnTo>
                    <a:pt x="876" y="123"/>
                  </a:lnTo>
                  <a:lnTo>
                    <a:pt x="878" y="125"/>
                  </a:lnTo>
                  <a:lnTo>
                    <a:pt x="880" y="126"/>
                  </a:lnTo>
                  <a:lnTo>
                    <a:pt x="882" y="128"/>
                  </a:lnTo>
                  <a:lnTo>
                    <a:pt x="884" y="130"/>
                  </a:lnTo>
                  <a:lnTo>
                    <a:pt x="886" y="131"/>
                  </a:lnTo>
                  <a:lnTo>
                    <a:pt x="888" y="133"/>
                  </a:lnTo>
                  <a:lnTo>
                    <a:pt x="890" y="135"/>
                  </a:lnTo>
                  <a:lnTo>
                    <a:pt x="892" y="136"/>
                  </a:lnTo>
                  <a:lnTo>
                    <a:pt x="894" y="138"/>
                  </a:lnTo>
                  <a:lnTo>
                    <a:pt x="896" y="140"/>
                  </a:lnTo>
                  <a:lnTo>
                    <a:pt x="898" y="141"/>
                  </a:lnTo>
                  <a:lnTo>
                    <a:pt x="900" y="143"/>
                  </a:lnTo>
                  <a:lnTo>
                    <a:pt x="902" y="145"/>
                  </a:lnTo>
                  <a:lnTo>
                    <a:pt x="904" y="146"/>
                  </a:lnTo>
                  <a:lnTo>
                    <a:pt x="906" y="148"/>
                  </a:lnTo>
                  <a:lnTo>
                    <a:pt x="908" y="150"/>
                  </a:lnTo>
                  <a:lnTo>
                    <a:pt x="910" y="151"/>
                  </a:lnTo>
                  <a:lnTo>
                    <a:pt x="912" y="153"/>
                  </a:lnTo>
                  <a:lnTo>
                    <a:pt x="914" y="154"/>
                  </a:lnTo>
                  <a:lnTo>
                    <a:pt x="916" y="156"/>
                  </a:lnTo>
                  <a:lnTo>
                    <a:pt x="918" y="158"/>
                  </a:lnTo>
                  <a:lnTo>
                    <a:pt x="920" y="159"/>
                  </a:lnTo>
                  <a:lnTo>
                    <a:pt x="922" y="161"/>
                  </a:lnTo>
                  <a:lnTo>
                    <a:pt x="924" y="162"/>
                  </a:lnTo>
                  <a:lnTo>
                    <a:pt x="926" y="164"/>
                  </a:lnTo>
                  <a:lnTo>
                    <a:pt x="928" y="165"/>
                  </a:lnTo>
                  <a:lnTo>
                    <a:pt x="930" y="167"/>
                  </a:lnTo>
                  <a:lnTo>
                    <a:pt x="932" y="169"/>
                  </a:lnTo>
                  <a:lnTo>
                    <a:pt x="934" y="170"/>
                  </a:lnTo>
                  <a:lnTo>
                    <a:pt x="936" y="172"/>
                  </a:lnTo>
                  <a:lnTo>
                    <a:pt x="938" y="173"/>
                  </a:lnTo>
                  <a:lnTo>
                    <a:pt x="940" y="175"/>
                  </a:lnTo>
                  <a:lnTo>
                    <a:pt x="942" y="176"/>
                  </a:lnTo>
                  <a:lnTo>
                    <a:pt x="944" y="178"/>
                  </a:lnTo>
                  <a:lnTo>
                    <a:pt x="946" y="179"/>
                  </a:lnTo>
                  <a:lnTo>
                    <a:pt x="948" y="181"/>
                  </a:lnTo>
                  <a:lnTo>
                    <a:pt x="950" y="182"/>
                  </a:lnTo>
                  <a:lnTo>
                    <a:pt x="952" y="183"/>
                  </a:lnTo>
                  <a:lnTo>
                    <a:pt x="954" y="185"/>
                  </a:lnTo>
                  <a:lnTo>
                    <a:pt x="956" y="186"/>
                  </a:lnTo>
                  <a:lnTo>
                    <a:pt x="958" y="188"/>
                  </a:lnTo>
                  <a:lnTo>
                    <a:pt x="960" y="189"/>
                  </a:lnTo>
                  <a:lnTo>
                    <a:pt x="962" y="190"/>
                  </a:lnTo>
                  <a:lnTo>
                    <a:pt x="964" y="192"/>
                  </a:lnTo>
                  <a:lnTo>
                    <a:pt x="966" y="193"/>
                  </a:lnTo>
                  <a:lnTo>
                    <a:pt x="968" y="195"/>
                  </a:lnTo>
                  <a:lnTo>
                    <a:pt x="970" y="196"/>
                  </a:lnTo>
                  <a:lnTo>
                    <a:pt x="972" y="197"/>
                  </a:lnTo>
                  <a:lnTo>
                    <a:pt x="974" y="199"/>
                  </a:lnTo>
                  <a:lnTo>
                    <a:pt x="976" y="200"/>
                  </a:lnTo>
                  <a:lnTo>
                    <a:pt x="978" y="201"/>
                  </a:lnTo>
                  <a:lnTo>
                    <a:pt x="980" y="203"/>
                  </a:lnTo>
                  <a:lnTo>
                    <a:pt x="982" y="204"/>
                  </a:lnTo>
                  <a:lnTo>
                    <a:pt x="984" y="205"/>
                  </a:lnTo>
                  <a:lnTo>
                    <a:pt x="986" y="206"/>
                  </a:lnTo>
                  <a:lnTo>
                    <a:pt x="988" y="208"/>
                  </a:lnTo>
                  <a:lnTo>
                    <a:pt x="990" y="209"/>
                  </a:lnTo>
                  <a:lnTo>
                    <a:pt x="992" y="210"/>
                  </a:lnTo>
                  <a:lnTo>
                    <a:pt x="994" y="211"/>
                  </a:lnTo>
                  <a:lnTo>
                    <a:pt x="996" y="212"/>
                  </a:lnTo>
                  <a:lnTo>
                    <a:pt x="998" y="214"/>
                  </a:lnTo>
                  <a:lnTo>
                    <a:pt x="1000" y="215"/>
                  </a:lnTo>
                  <a:lnTo>
                    <a:pt x="1002" y="216"/>
                  </a:lnTo>
                  <a:lnTo>
                    <a:pt x="1004" y="217"/>
                  </a:lnTo>
                  <a:lnTo>
                    <a:pt x="1006" y="218"/>
                  </a:lnTo>
                  <a:lnTo>
                    <a:pt x="1008" y="219"/>
                  </a:lnTo>
                  <a:lnTo>
                    <a:pt x="1010" y="220"/>
                  </a:lnTo>
                  <a:lnTo>
                    <a:pt x="1012" y="222"/>
                  </a:lnTo>
                  <a:lnTo>
                    <a:pt x="1014" y="223"/>
                  </a:lnTo>
                  <a:lnTo>
                    <a:pt x="1016" y="224"/>
                  </a:lnTo>
                  <a:lnTo>
                    <a:pt x="1018" y="225"/>
                  </a:lnTo>
                  <a:lnTo>
                    <a:pt x="1020" y="226"/>
                  </a:lnTo>
                  <a:lnTo>
                    <a:pt x="1022" y="227"/>
                  </a:lnTo>
                  <a:lnTo>
                    <a:pt x="1024" y="228"/>
                  </a:lnTo>
                  <a:lnTo>
                    <a:pt x="1026" y="229"/>
                  </a:lnTo>
                  <a:lnTo>
                    <a:pt x="1028" y="230"/>
                  </a:lnTo>
                  <a:lnTo>
                    <a:pt x="1030" y="231"/>
                  </a:lnTo>
                  <a:lnTo>
                    <a:pt x="1032" y="232"/>
                  </a:lnTo>
                  <a:lnTo>
                    <a:pt x="1034" y="233"/>
                  </a:lnTo>
                  <a:lnTo>
                    <a:pt x="1036" y="234"/>
                  </a:lnTo>
                  <a:lnTo>
                    <a:pt x="1038" y="235"/>
                  </a:lnTo>
                  <a:lnTo>
                    <a:pt x="1040" y="236"/>
                  </a:lnTo>
                  <a:lnTo>
                    <a:pt x="1042" y="237"/>
                  </a:lnTo>
                  <a:lnTo>
                    <a:pt x="1044" y="238"/>
                  </a:lnTo>
                  <a:lnTo>
                    <a:pt x="1046" y="238"/>
                  </a:lnTo>
                  <a:lnTo>
                    <a:pt x="1048" y="239"/>
                  </a:lnTo>
                  <a:lnTo>
                    <a:pt x="1050" y="240"/>
                  </a:lnTo>
                  <a:lnTo>
                    <a:pt x="1052" y="241"/>
                  </a:lnTo>
                  <a:lnTo>
                    <a:pt x="1054" y="242"/>
                  </a:lnTo>
                  <a:lnTo>
                    <a:pt x="1056" y="243"/>
                  </a:lnTo>
                  <a:lnTo>
                    <a:pt x="1058" y="244"/>
                  </a:lnTo>
                  <a:lnTo>
                    <a:pt x="1060" y="244"/>
                  </a:lnTo>
                  <a:lnTo>
                    <a:pt x="1062" y="245"/>
                  </a:lnTo>
                  <a:lnTo>
                    <a:pt x="1064" y="246"/>
                  </a:lnTo>
                  <a:lnTo>
                    <a:pt x="1066" y="247"/>
                  </a:lnTo>
                  <a:lnTo>
                    <a:pt x="1068" y="248"/>
                  </a:lnTo>
                  <a:lnTo>
                    <a:pt x="1070" y="248"/>
                  </a:lnTo>
                  <a:lnTo>
                    <a:pt x="1072" y="249"/>
                  </a:lnTo>
                  <a:lnTo>
                    <a:pt x="1074" y="250"/>
                  </a:lnTo>
                  <a:lnTo>
                    <a:pt x="1076" y="251"/>
                  </a:lnTo>
                  <a:lnTo>
                    <a:pt x="1078" y="251"/>
                  </a:lnTo>
                  <a:lnTo>
                    <a:pt x="1080" y="252"/>
                  </a:lnTo>
                  <a:lnTo>
                    <a:pt x="1082" y="253"/>
                  </a:lnTo>
                  <a:lnTo>
                    <a:pt x="1084" y="253"/>
                  </a:lnTo>
                  <a:lnTo>
                    <a:pt x="1086" y="254"/>
                  </a:lnTo>
                  <a:lnTo>
                    <a:pt x="1088" y="255"/>
                  </a:lnTo>
                  <a:lnTo>
                    <a:pt x="1090" y="255"/>
                  </a:lnTo>
                  <a:lnTo>
                    <a:pt x="1092" y="256"/>
                  </a:lnTo>
                  <a:lnTo>
                    <a:pt x="1094" y="257"/>
                  </a:lnTo>
                  <a:lnTo>
                    <a:pt x="1096" y="257"/>
                  </a:lnTo>
                  <a:lnTo>
                    <a:pt x="1098" y="258"/>
                  </a:lnTo>
                  <a:lnTo>
                    <a:pt x="1100" y="258"/>
                  </a:lnTo>
                  <a:lnTo>
                    <a:pt x="1102" y="259"/>
                  </a:lnTo>
                  <a:lnTo>
                    <a:pt x="1104" y="260"/>
                  </a:lnTo>
                  <a:lnTo>
                    <a:pt x="1106" y="260"/>
                  </a:lnTo>
                  <a:lnTo>
                    <a:pt x="1108" y="261"/>
                  </a:lnTo>
                  <a:lnTo>
                    <a:pt x="1110" y="261"/>
                  </a:lnTo>
                  <a:lnTo>
                    <a:pt x="1112" y="262"/>
                  </a:lnTo>
                  <a:lnTo>
                    <a:pt x="1114" y="262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20" y="264"/>
                  </a:lnTo>
                  <a:lnTo>
                    <a:pt x="1122" y="264"/>
                  </a:lnTo>
                  <a:lnTo>
                    <a:pt x="1124" y="265"/>
                  </a:lnTo>
                  <a:lnTo>
                    <a:pt x="1126" y="265"/>
                  </a:lnTo>
                  <a:lnTo>
                    <a:pt x="1128" y="266"/>
                  </a:lnTo>
                  <a:lnTo>
                    <a:pt x="1130" y="266"/>
                  </a:lnTo>
                  <a:lnTo>
                    <a:pt x="1132" y="267"/>
                  </a:lnTo>
                  <a:lnTo>
                    <a:pt x="1134" y="267"/>
                  </a:lnTo>
                  <a:lnTo>
                    <a:pt x="1136" y="268"/>
                  </a:lnTo>
                  <a:lnTo>
                    <a:pt x="1138" y="268"/>
                  </a:lnTo>
                  <a:lnTo>
                    <a:pt x="1140" y="269"/>
                  </a:lnTo>
                  <a:lnTo>
                    <a:pt x="1142" y="269"/>
                  </a:lnTo>
                  <a:lnTo>
                    <a:pt x="1144" y="269"/>
                  </a:lnTo>
                  <a:lnTo>
                    <a:pt x="1146" y="270"/>
                  </a:lnTo>
                  <a:lnTo>
                    <a:pt x="1148" y="270"/>
                  </a:lnTo>
                  <a:lnTo>
                    <a:pt x="1150" y="271"/>
                  </a:lnTo>
                  <a:lnTo>
                    <a:pt x="1152" y="271"/>
                  </a:lnTo>
                  <a:lnTo>
                    <a:pt x="1154" y="271"/>
                  </a:lnTo>
                  <a:lnTo>
                    <a:pt x="1156" y="272"/>
                  </a:lnTo>
                  <a:lnTo>
                    <a:pt x="1158" y="272"/>
                  </a:lnTo>
                  <a:lnTo>
                    <a:pt x="1160" y="272"/>
                  </a:lnTo>
                  <a:lnTo>
                    <a:pt x="1162" y="273"/>
                  </a:lnTo>
                  <a:lnTo>
                    <a:pt x="1164" y="273"/>
                  </a:lnTo>
                  <a:lnTo>
                    <a:pt x="1166" y="273"/>
                  </a:lnTo>
                  <a:lnTo>
                    <a:pt x="1168" y="274"/>
                  </a:lnTo>
                  <a:lnTo>
                    <a:pt x="1170" y="274"/>
                  </a:lnTo>
                  <a:lnTo>
                    <a:pt x="1172" y="274"/>
                  </a:lnTo>
                  <a:lnTo>
                    <a:pt x="1174" y="275"/>
                  </a:lnTo>
                  <a:lnTo>
                    <a:pt x="1176" y="275"/>
                  </a:lnTo>
                  <a:lnTo>
                    <a:pt x="1178" y="275"/>
                  </a:lnTo>
                  <a:lnTo>
                    <a:pt x="1180" y="276"/>
                  </a:lnTo>
                  <a:lnTo>
                    <a:pt x="1182" y="276"/>
                  </a:lnTo>
                  <a:lnTo>
                    <a:pt x="1184" y="276"/>
                  </a:lnTo>
                  <a:lnTo>
                    <a:pt x="1186" y="276"/>
                  </a:lnTo>
                  <a:lnTo>
                    <a:pt x="1188" y="277"/>
                  </a:lnTo>
                  <a:lnTo>
                    <a:pt x="1190" y="277"/>
                  </a:lnTo>
                  <a:lnTo>
                    <a:pt x="1192" y="277"/>
                  </a:lnTo>
                  <a:lnTo>
                    <a:pt x="1194" y="277"/>
                  </a:lnTo>
                  <a:lnTo>
                    <a:pt x="1196" y="278"/>
                  </a:lnTo>
                  <a:lnTo>
                    <a:pt x="1198" y="278"/>
                  </a:lnTo>
                  <a:lnTo>
                    <a:pt x="1200" y="278"/>
                  </a:lnTo>
                  <a:lnTo>
                    <a:pt x="1202" y="278"/>
                  </a:lnTo>
                  <a:lnTo>
                    <a:pt x="1204" y="279"/>
                  </a:lnTo>
                  <a:lnTo>
                    <a:pt x="1206" y="279"/>
                  </a:lnTo>
                  <a:lnTo>
                    <a:pt x="1208" y="279"/>
                  </a:lnTo>
                  <a:lnTo>
                    <a:pt x="1210" y="279"/>
                  </a:lnTo>
                  <a:lnTo>
                    <a:pt x="1212" y="280"/>
                  </a:lnTo>
                  <a:lnTo>
                    <a:pt x="1214" y="280"/>
                  </a:lnTo>
                  <a:lnTo>
                    <a:pt x="1216" y="280"/>
                  </a:lnTo>
                  <a:lnTo>
                    <a:pt x="1218" y="280"/>
                  </a:lnTo>
                  <a:lnTo>
                    <a:pt x="1220" y="280"/>
                  </a:lnTo>
                  <a:lnTo>
                    <a:pt x="1222" y="280"/>
                  </a:lnTo>
                  <a:lnTo>
                    <a:pt x="1224" y="281"/>
                  </a:lnTo>
                  <a:lnTo>
                    <a:pt x="1226" y="281"/>
                  </a:lnTo>
                  <a:lnTo>
                    <a:pt x="1228" y="281"/>
                  </a:lnTo>
                  <a:lnTo>
                    <a:pt x="1230" y="281"/>
                  </a:lnTo>
                  <a:lnTo>
                    <a:pt x="1232" y="281"/>
                  </a:lnTo>
                  <a:lnTo>
                    <a:pt x="1234" y="281"/>
                  </a:lnTo>
                  <a:lnTo>
                    <a:pt x="1236" y="282"/>
                  </a:lnTo>
                  <a:lnTo>
                    <a:pt x="1238" y="282"/>
                  </a:lnTo>
                  <a:lnTo>
                    <a:pt x="1240" y="282"/>
                  </a:lnTo>
                  <a:lnTo>
                    <a:pt x="1242" y="282"/>
                  </a:lnTo>
                  <a:lnTo>
                    <a:pt x="1244" y="282"/>
                  </a:lnTo>
                  <a:lnTo>
                    <a:pt x="1246" y="282"/>
                  </a:lnTo>
                  <a:lnTo>
                    <a:pt x="1248" y="282"/>
                  </a:lnTo>
                  <a:lnTo>
                    <a:pt x="1250" y="283"/>
                  </a:lnTo>
                  <a:lnTo>
                    <a:pt x="1252" y="283"/>
                  </a:lnTo>
                  <a:lnTo>
                    <a:pt x="1254" y="283"/>
                  </a:lnTo>
                  <a:lnTo>
                    <a:pt x="1256" y="283"/>
                  </a:lnTo>
                  <a:lnTo>
                    <a:pt x="1258" y="283"/>
                  </a:lnTo>
                  <a:lnTo>
                    <a:pt x="1260" y="283"/>
                  </a:lnTo>
                  <a:lnTo>
                    <a:pt x="1262" y="283"/>
                  </a:lnTo>
                  <a:lnTo>
                    <a:pt x="1264" y="283"/>
                  </a:lnTo>
                  <a:lnTo>
                    <a:pt x="1266" y="284"/>
                  </a:lnTo>
                  <a:lnTo>
                    <a:pt x="1268" y="284"/>
                  </a:lnTo>
                  <a:lnTo>
                    <a:pt x="1270" y="284"/>
                  </a:lnTo>
                  <a:lnTo>
                    <a:pt x="1272" y="284"/>
                  </a:lnTo>
                  <a:lnTo>
                    <a:pt x="1274" y="284"/>
                  </a:lnTo>
                  <a:lnTo>
                    <a:pt x="1276" y="284"/>
                  </a:lnTo>
                  <a:lnTo>
                    <a:pt x="1277" y="284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DBD309-0ADF-4CA5-9AC8-5588342F4018}"/>
              </a:ext>
            </a:extLst>
          </p:cNvPr>
          <p:cNvCxnSpPr/>
          <p:nvPr/>
        </p:nvCxnSpPr>
        <p:spPr>
          <a:xfrm rot="5400000" flipH="1" flipV="1">
            <a:off x="3979069" y="2431257"/>
            <a:ext cx="71278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3" name="Object 147">
            <a:extLst>
              <a:ext uri="{FF2B5EF4-FFF2-40B4-BE49-F238E27FC236}">
                <a16:creationId xmlns:a16="http://schemas.microsoft.com/office/drawing/2014/main" id="{3699442E-B84E-425C-DE04-6DD3432DB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9788" y="2098675"/>
          <a:ext cx="666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670" imgH="177646" progId="Equation.DSMT4">
                  <p:embed/>
                </p:oleObj>
              </mc:Choice>
              <mc:Fallback>
                <p:oleObj name="Equation" r:id="rId4" imgW="380670" imgH="177646" progId="Equation.DSMT4">
                  <p:embed/>
                  <p:pic>
                    <p:nvPicPr>
                      <p:cNvPr id="37893" name="Object 147">
                        <a:extLst>
                          <a:ext uri="{FF2B5EF4-FFF2-40B4-BE49-F238E27FC236}">
                            <a16:creationId xmlns:a16="http://schemas.microsoft.com/office/drawing/2014/main" id="{3699442E-B84E-425C-DE04-6DD3432DB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2098675"/>
                        <a:ext cx="666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Group 57">
            <a:extLst>
              <a:ext uri="{FF2B5EF4-FFF2-40B4-BE49-F238E27FC236}">
                <a16:creationId xmlns:a16="http://schemas.microsoft.com/office/drawing/2014/main" id="{F85ECD95-E398-B6DA-1CCA-3D174923F956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3603625"/>
            <a:ext cx="3884613" cy="2498725"/>
            <a:chOff x="1276048" y="2527850"/>
            <a:chExt cx="6825709" cy="3295636"/>
          </a:xfrm>
        </p:grpSpPr>
        <p:grpSp>
          <p:nvGrpSpPr>
            <p:cNvPr id="37898" name="Group 46">
              <a:extLst>
                <a:ext uri="{FF2B5EF4-FFF2-40B4-BE49-F238E27FC236}">
                  <a16:creationId xmlns:a16="http://schemas.microsoft.com/office/drawing/2014/main" id="{4257F523-49CF-9CEA-5776-A75B4DA6E0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76048" y="2527850"/>
              <a:ext cx="6825709" cy="3295636"/>
              <a:chOff x="249" y="1476"/>
              <a:chExt cx="4158" cy="2640"/>
            </a:xfrm>
          </p:grpSpPr>
          <p:sp>
            <p:nvSpPr>
              <p:cNvPr id="37900" name="AutoShape 45">
                <a:extLst>
                  <a:ext uri="{FF2B5EF4-FFF2-40B4-BE49-F238E27FC236}">
                    <a16:creationId xmlns:a16="http://schemas.microsoft.com/office/drawing/2014/main" id="{200EAFF0-7E6C-13D8-8319-16EC0B9C970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9" y="1494"/>
                <a:ext cx="4158" cy="2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Line 48">
                <a:extLst>
                  <a:ext uri="{FF2B5EF4-FFF2-40B4-BE49-F238E27FC236}">
                    <a16:creationId xmlns:a16="http://schemas.microsoft.com/office/drawing/2014/main" id="{B646675A-BA5B-3C75-C81C-848098128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06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Line 49">
                <a:extLst>
                  <a:ext uri="{FF2B5EF4-FFF2-40B4-BE49-F238E27FC236}">
                    <a16:creationId xmlns:a16="http://schemas.microsoft.com/office/drawing/2014/main" id="{56B5E3B9-689F-D494-0E96-00291BF9E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0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Line 50">
                <a:extLst>
                  <a:ext uri="{FF2B5EF4-FFF2-40B4-BE49-F238E27FC236}">
                    <a16:creationId xmlns:a16="http://schemas.microsoft.com/office/drawing/2014/main" id="{CA32997E-0074-09FC-05A1-FF7F90942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4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Line 51">
                <a:extLst>
                  <a:ext uri="{FF2B5EF4-FFF2-40B4-BE49-F238E27FC236}">
                    <a16:creationId xmlns:a16="http://schemas.microsoft.com/office/drawing/2014/main" id="{0EA28AD5-7775-457C-20B4-FBC052267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8"/>
                <a:ext cx="41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Rectangle 52">
                <a:extLst>
                  <a:ext uri="{FF2B5EF4-FFF2-40B4-BE49-F238E27FC236}">
                    <a16:creationId xmlns:a16="http://schemas.microsoft.com/office/drawing/2014/main" id="{66332ED0-589F-62DF-4BDB-0E5E09629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3390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sz="1800"/>
              </a:p>
            </p:txBody>
          </p:sp>
          <p:sp>
            <p:nvSpPr>
              <p:cNvPr id="37906" name="Freeform 53">
                <a:extLst>
                  <a:ext uri="{FF2B5EF4-FFF2-40B4-BE49-F238E27FC236}">
                    <a16:creationId xmlns:a16="http://schemas.microsoft.com/office/drawing/2014/main" id="{EDD8EBEC-7460-69DB-FA89-AD0760E2F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3478"/>
                <a:ext cx="29" cy="72"/>
              </a:xfrm>
              <a:custGeom>
                <a:avLst/>
                <a:gdLst>
                  <a:gd name="T0" fmla="*/ 0 w 29"/>
                  <a:gd name="T1" fmla="*/ 0 h 72"/>
                  <a:gd name="T2" fmla="*/ 29 w 29"/>
                  <a:gd name="T3" fmla="*/ 36 h 72"/>
                  <a:gd name="T4" fmla="*/ 0 w 29"/>
                  <a:gd name="T5" fmla="*/ 72 h 72"/>
                  <a:gd name="T6" fmla="*/ 0 w 29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72"/>
                  <a:gd name="T14" fmla="*/ 29 w 2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72">
                    <a:moveTo>
                      <a:pt x="0" y="0"/>
                    </a:moveTo>
                    <a:lnTo>
                      <a:pt x="29" y="36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Line 54">
                <a:extLst>
                  <a:ext uri="{FF2B5EF4-FFF2-40B4-BE49-F238E27FC236}">
                    <a16:creationId xmlns:a16="http://schemas.microsoft.com/office/drawing/2014/main" id="{FF17CA14-3361-CF16-B5C6-536360604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55">
                <a:extLst>
                  <a:ext uri="{FF2B5EF4-FFF2-40B4-BE49-F238E27FC236}">
                    <a16:creationId xmlns:a16="http://schemas.microsoft.com/office/drawing/2014/main" id="{C9BE34C5-DDF8-533F-CD11-C8E5FC8F1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Line 56">
                <a:extLst>
                  <a:ext uri="{FF2B5EF4-FFF2-40B4-BE49-F238E27FC236}">
                    <a16:creationId xmlns:a16="http://schemas.microsoft.com/office/drawing/2014/main" id="{299D94C7-73D9-9C2F-C42A-ACAAF17AB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" y="1484"/>
                <a:ext cx="1" cy="26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Line 57">
                <a:extLst>
                  <a:ext uri="{FF2B5EF4-FFF2-40B4-BE49-F238E27FC236}">
                    <a16:creationId xmlns:a16="http://schemas.microsoft.com/office/drawing/2014/main" id="{6870BB0D-121E-7782-19E4-832AA8003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" y="1484"/>
                <a:ext cx="1" cy="26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Rectangle 58">
                <a:extLst>
                  <a:ext uri="{FF2B5EF4-FFF2-40B4-BE49-F238E27FC236}">
                    <a16:creationId xmlns:a16="http://schemas.microsoft.com/office/drawing/2014/main" id="{2C82C2C0-EE6C-A724-6609-A94346CAF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1476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 sz="1800"/>
              </a:p>
            </p:txBody>
          </p:sp>
          <p:sp>
            <p:nvSpPr>
              <p:cNvPr id="37912" name="Freeform 59">
                <a:extLst>
                  <a:ext uri="{FF2B5EF4-FFF2-40B4-BE49-F238E27FC236}">
                    <a16:creationId xmlns:a16="http://schemas.microsoft.com/office/drawing/2014/main" id="{848FCEBB-6EF3-87EB-7AA5-D8BC80BC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1488"/>
                <a:ext cx="59" cy="36"/>
              </a:xfrm>
              <a:custGeom>
                <a:avLst/>
                <a:gdLst>
                  <a:gd name="T0" fmla="*/ 0 w 59"/>
                  <a:gd name="T1" fmla="*/ 36 h 36"/>
                  <a:gd name="T2" fmla="*/ 30 w 59"/>
                  <a:gd name="T3" fmla="*/ 0 h 36"/>
                  <a:gd name="T4" fmla="*/ 59 w 59"/>
                  <a:gd name="T5" fmla="*/ 36 h 36"/>
                  <a:gd name="T6" fmla="*/ 0 w 59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36"/>
                  <a:gd name="T14" fmla="*/ 59 w 5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36">
                    <a:moveTo>
                      <a:pt x="0" y="36"/>
                    </a:moveTo>
                    <a:lnTo>
                      <a:pt x="30" y="0"/>
                    </a:lnTo>
                    <a:lnTo>
                      <a:pt x="59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Rectangle 61">
                <a:extLst>
                  <a:ext uri="{FF2B5EF4-FFF2-40B4-BE49-F238E27FC236}">
                    <a16:creationId xmlns:a16="http://schemas.microsoft.com/office/drawing/2014/main" id="{E2901E21-1F0D-0EF7-8FB0-933A370C2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" y="3538"/>
                <a:ext cx="7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37914" name="Line 62">
                <a:extLst>
                  <a:ext uri="{FF2B5EF4-FFF2-40B4-BE49-F238E27FC236}">
                    <a16:creationId xmlns:a16="http://schemas.microsoft.com/office/drawing/2014/main" id="{B2BA3DE9-8C06-AB9B-A9B5-C18018D23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64">
                <a:extLst>
                  <a:ext uri="{FF2B5EF4-FFF2-40B4-BE49-F238E27FC236}">
                    <a16:creationId xmlns:a16="http://schemas.microsoft.com/office/drawing/2014/main" id="{EB8CDA84-1067-9CC6-1BD8-C8CEBD023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66">
                <a:extLst>
                  <a:ext uri="{FF2B5EF4-FFF2-40B4-BE49-F238E27FC236}">
                    <a16:creationId xmlns:a16="http://schemas.microsoft.com/office/drawing/2014/main" id="{BCABA010-E6B8-D69D-4089-DBE10D89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Line 68">
                <a:extLst>
                  <a:ext uri="{FF2B5EF4-FFF2-40B4-BE49-F238E27FC236}">
                    <a16:creationId xmlns:a16="http://schemas.microsoft.com/office/drawing/2014/main" id="{C3672018-7F5C-1D1E-2E3E-0D7DDE6CD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70">
                <a:extLst>
                  <a:ext uri="{FF2B5EF4-FFF2-40B4-BE49-F238E27FC236}">
                    <a16:creationId xmlns:a16="http://schemas.microsoft.com/office/drawing/2014/main" id="{B012E2DE-68B0-814B-C764-3B66D7F4D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72">
                <a:extLst>
                  <a:ext uri="{FF2B5EF4-FFF2-40B4-BE49-F238E27FC236}">
                    <a16:creationId xmlns:a16="http://schemas.microsoft.com/office/drawing/2014/main" id="{64EF79C6-D771-1EA6-2199-31AA7207F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74">
                <a:extLst>
                  <a:ext uri="{FF2B5EF4-FFF2-40B4-BE49-F238E27FC236}">
                    <a16:creationId xmlns:a16="http://schemas.microsoft.com/office/drawing/2014/main" id="{05C64B7F-9CDD-DC77-A93C-F19CC82B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76">
                <a:extLst>
                  <a:ext uri="{FF2B5EF4-FFF2-40B4-BE49-F238E27FC236}">
                    <a16:creationId xmlns:a16="http://schemas.microsoft.com/office/drawing/2014/main" id="{0F7321D0-50CD-9ABF-39B4-08D3F087C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Line 78">
                <a:extLst>
                  <a:ext uri="{FF2B5EF4-FFF2-40B4-BE49-F238E27FC236}">
                    <a16:creationId xmlns:a16="http://schemas.microsoft.com/office/drawing/2014/main" id="{67BABE11-E0DD-050A-6988-C3BA74615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80">
                <a:extLst>
                  <a:ext uri="{FF2B5EF4-FFF2-40B4-BE49-F238E27FC236}">
                    <a16:creationId xmlns:a16="http://schemas.microsoft.com/office/drawing/2014/main" id="{E428BBCB-DF98-40F0-9EB3-786512680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82">
                <a:extLst>
                  <a:ext uri="{FF2B5EF4-FFF2-40B4-BE49-F238E27FC236}">
                    <a16:creationId xmlns:a16="http://schemas.microsoft.com/office/drawing/2014/main" id="{AEE7153A-4053-B816-82A0-33AACDF83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85">
                <a:extLst>
                  <a:ext uri="{FF2B5EF4-FFF2-40B4-BE49-F238E27FC236}">
                    <a16:creationId xmlns:a16="http://schemas.microsoft.com/office/drawing/2014/main" id="{2BB585B3-F96C-0E02-CBB5-BBE3D8755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80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Line 87">
                <a:extLst>
                  <a:ext uri="{FF2B5EF4-FFF2-40B4-BE49-F238E27FC236}">
                    <a16:creationId xmlns:a16="http://schemas.microsoft.com/office/drawing/2014/main" id="{9436C8DD-0D44-E244-5EBD-333B9CDB5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22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Line 89">
                <a:extLst>
                  <a:ext uri="{FF2B5EF4-FFF2-40B4-BE49-F238E27FC236}">
                    <a16:creationId xmlns:a16="http://schemas.microsoft.com/office/drawing/2014/main" id="{D700BA34-3C68-EC21-89C8-B530831C1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93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Line 91">
                <a:extLst>
                  <a:ext uri="{FF2B5EF4-FFF2-40B4-BE49-F238E27FC236}">
                    <a16:creationId xmlns:a16="http://schemas.microsoft.com/office/drawing/2014/main" id="{05347D03-59D0-7943-2D65-579449526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64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93">
                <a:extLst>
                  <a:ext uri="{FF2B5EF4-FFF2-40B4-BE49-F238E27FC236}">
                    <a16:creationId xmlns:a16="http://schemas.microsoft.com/office/drawing/2014/main" id="{734E76F6-C12F-91AC-130B-3A4A3E972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35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Line 95">
                <a:extLst>
                  <a:ext uri="{FF2B5EF4-FFF2-40B4-BE49-F238E27FC236}">
                    <a16:creationId xmlns:a16="http://schemas.microsoft.com/office/drawing/2014/main" id="{E97DE556-63E3-ECF7-FFE6-97D81A5A9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06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Line 97">
                <a:extLst>
                  <a:ext uri="{FF2B5EF4-FFF2-40B4-BE49-F238E27FC236}">
                    <a16:creationId xmlns:a16="http://schemas.microsoft.com/office/drawing/2014/main" id="{DC42182C-C300-C0F6-E67C-2C523B9D1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177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2" name="Line 99">
                <a:extLst>
                  <a:ext uri="{FF2B5EF4-FFF2-40B4-BE49-F238E27FC236}">
                    <a16:creationId xmlns:a16="http://schemas.microsoft.com/office/drawing/2014/main" id="{5B96A036-62F6-FCEE-BD4C-91D84D4CC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148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9" name="Freeform 41">
              <a:extLst>
                <a:ext uri="{FF2B5EF4-FFF2-40B4-BE49-F238E27FC236}">
                  <a16:creationId xmlns:a16="http://schemas.microsoft.com/office/drawing/2014/main" id="{7699AE35-B8F6-A2B2-2B3C-6408877C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045" y="3266841"/>
              <a:ext cx="6608763" cy="1804987"/>
            </a:xfrm>
            <a:custGeom>
              <a:avLst/>
              <a:gdLst>
                <a:gd name="T0" fmla="*/ 2147483646 w 1277"/>
                <a:gd name="T1" fmla="*/ 2147483646 h 286"/>
                <a:gd name="T2" fmla="*/ 2147483646 w 1277"/>
                <a:gd name="T3" fmla="*/ 2147483646 h 286"/>
                <a:gd name="T4" fmla="*/ 2147483646 w 1277"/>
                <a:gd name="T5" fmla="*/ 2147483646 h 286"/>
                <a:gd name="T6" fmla="*/ 2147483646 w 1277"/>
                <a:gd name="T7" fmla="*/ 2147483646 h 286"/>
                <a:gd name="T8" fmla="*/ 2147483646 w 1277"/>
                <a:gd name="T9" fmla="*/ 2147483646 h 286"/>
                <a:gd name="T10" fmla="*/ 2147483646 w 1277"/>
                <a:gd name="T11" fmla="*/ 2147483646 h 286"/>
                <a:gd name="T12" fmla="*/ 2147483646 w 1277"/>
                <a:gd name="T13" fmla="*/ 2147483646 h 286"/>
                <a:gd name="T14" fmla="*/ 2147483646 w 1277"/>
                <a:gd name="T15" fmla="*/ 2147483646 h 286"/>
                <a:gd name="T16" fmla="*/ 2147483646 w 1277"/>
                <a:gd name="T17" fmla="*/ 2147483646 h 286"/>
                <a:gd name="T18" fmla="*/ 2147483646 w 1277"/>
                <a:gd name="T19" fmla="*/ 2147483646 h 286"/>
                <a:gd name="T20" fmla="*/ 2147483646 w 1277"/>
                <a:gd name="T21" fmla="*/ 2147483646 h 286"/>
                <a:gd name="T22" fmla="*/ 2147483646 w 1277"/>
                <a:gd name="T23" fmla="*/ 2147483646 h 286"/>
                <a:gd name="T24" fmla="*/ 2147483646 w 1277"/>
                <a:gd name="T25" fmla="*/ 2147483646 h 286"/>
                <a:gd name="T26" fmla="*/ 2147483646 w 1277"/>
                <a:gd name="T27" fmla="*/ 2147483646 h 286"/>
                <a:gd name="T28" fmla="*/ 2147483646 w 1277"/>
                <a:gd name="T29" fmla="*/ 2147483646 h 286"/>
                <a:gd name="T30" fmla="*/ 2147483646 w 1277"/>
                <a:gd name="T31" fmla="*/ 2147483646 h 286"/>
                <a:gd name="T32" fmla="*/ 2147483646 w 1277"/>
                <a:gd name="T33" fmla="*/ 2147483646 h 286"/>
                <a:gd name="T34" fmla="*/ 2147483646 w 1277"/>
                <a:gd name="T35" fmla="*/ 2147483646 h 286"/>
                <a:gd name="T36" fmla="*/ 2147483646 w 1277"/>
                <a:gd name="T37" fmla="*/ 2147483646 h 286"/>
                <a:gd name="T38" fmla="*/ 2147483646 w 1277"/>
                <a:gd name="T39" fmla="*/ 2147483646 h 286"/>
                <a:gd name="T40" fmla="*/ 2147483646 w 1277"/>
                <a:gd name="T41" fmla="*/ 2147483646 h 286"/>
                <a:gd name="T42" fmla="*/ 2147483646 w 1277"/>
                <a:gd name="T43" fmla="*/ 2147483646 h 286"/>
                <a:gd name="T44" fmla="*/ 2147483646 w 1277"/>
                <a:gd name="T45" fmla="*/ 2147483646 h 286"/>
                <a:gd name="T46" fmla="*/ 2147483646 w 1277"/>
                <a:gd name="T47" fmla="*/ 2147483646 h 286"/>
                <a:gd name="T48" fmla="*/ 2147483646 w 1277"/>
                <a:gd name="T49" fmla="*/ 2147483646 h 286"/>
                <a:gd name="T50" fmla="*/ 2147483646 w 1277"/>
                <a:gd name="T51" fmla="*/ 2147483646 h 286"/>
                <a:gd name="T52" fmla="*/ 2147483646 w 1277"/>
                <a:gd name="T53" fmla="*/ 2147483646 h 286"/>
                <a:gd name="T54" fmla="*/ 2147483646 w 1277"/>
                <a:gd name="T55" fmla="*/ 2147483646 h 286"/>
                <a:gd name="T56" fmla="*/ 2147483646 w 1277"/>
                <a:gd name="T57" fmla="*/ 2147483646 h 286"/>
                <a:gd name="T58" fmla="*/ 2147483646 w 1277"/>
                <a:gd name="T59" fmla="*/ 0 h 286"/>
                <a:gd name="T60" fmla="*/ 2147483646 w 1277"/>
                <a:gd name="T61" fmla="*/ 2147483646 h 286"/>
                <a:gd name="T62" fmla="*/ 2147483646 w 1277"/>
                <a:gd name="T63" fmla="*/ 2147483646 h 286"/>
                <a:gd name="T64" fmla="*/ 2147483646 w 1277"/>
                <a:gd name="T65" fmla="*/ 2147483646 h 286"/>
                <a:gd name="T66" fmla="*/ 2147483646 w 1277"/>
                <a:gd name="T67" fmla="*/ 2147483646 h 286"/>
                <a:gd name="T68" fmla="*/ 2147483646 w 1277"/>
                <a:gd name="T69" fmla="*/ 2147483646 h 286"/>
                <a:gd name="T70" fmla="*/ 2147483646 w 1277"/>
                <a:gd name="T71" fmla="*/ 2147483646 h 286"/>
                <a:gd name="T72" fmla="*/ 2147483646 w 1277"/>
                <a:gd name="T73" fmla="*/ 2147483646 h 286"/>
                <a:gd name="T74" fmla="*/ 2147483646 w 1277"/>
                <a:gd name="T75" fmla="*/ 2147483646 h 286"/>
                <a:gd name="T76" fmla="*/ 2147483646 w 1277"/>
                <a:gd name="T77" fmla="*/ 2147483646 h 286"/>
                <a:gd name="T78" fmla="*/ 2147483646 w 1277"/>
                <a:gd name="T79" fmla="*/ 2147483646 h 286"/>
                <a:gd name="T80" fmla="*/ 2147483646 w 1277"/>
                <a:gd name="T81" fmla="*/ 2147483646 h 286"/>
                <a:gd name="T82" fmla="*/ 2147483646 w 1277"/>
                <a:gd name="T83" fmla="*/ 2147483646 h 286"/>
                <a:gd name="T84" fmla="*/ 2147483646 w 1277"/>
                <a:gd name="T85" fmla="*/ 2147483646 h 286"/>
                <a:gd name="T86" fmla="*/ 2147483646 w 1277"/>
                <a:gd name="T87" fmla="*/ 2147483646 h 286"/>
                <a:gd name="T88" fmla="*/ 2147483646 w 1277"/>
                <a:gd name="T89" fmla="*/ 2147483646 h 286"/>
                <a:gd name="T90" fmla="*/ 2147483646 w 1277"/>
                <a:gd name="T91" fmla="*/ 2147483646 h 286"/>
                <a:gd name="T92" fmla="*/ 2147483646 w 1277"/>
                <a:gd name="T93" fmla="*/ 2147483646 h 286"/>
                <a:gd name="T94" fmla="*/ 2147483646 w 1277"/>
                <a:gd name="T95" fmla="*/ 2147483646 h 286"/>
                <a:gd name="T96" fmla="*/ 2147483646 w 1277"/>
                <a:gd name="T97" fmla="*/ 2147483646 h 286"/>
                <a:gd name="T98" fmla="*/ 2147483646 w 1277"/>
                <a:gd name="T99" fmla="*/ 2147483646 h 286"/>
                <a:gd name="T100" fmla="*/ 2147483646 w 1277"/>
                <a:gd name="T101" fmla="*/ 2147483646 h 286"/>
                <a:gd name="T102" fmla="*/ 2147483646 w 1277"/>
                <a:gd name="T103" fmla="*/ 2147483646 h 286"/>
                <a:gd name="T104" fmla="*/ 2147483646 w 1277"/>
                <a:gd name="T105" fmla="*/ 2147483646 h 286"/>
                <a:gd name="T106" fmla="*/ 2147483646 w 1277"/>
                <a:gd name="T107" fmla="*/ 2147483646 h 286"/>
                <a:gd name="T108" fmla="*/ 2147483646 w 1277"/>
                <a:gd name="T109" fmla="*/ 2147483646 h 286"/>
                <a:gd name="T110" fmla="*/ 2147483646 w 1277"/>
                <a:gd name="T111" fmla="*/ 2147483646 h 286"/>
                <a:gd name="T112" fmla="*/ 2147483646 w 1277"/>
                <a:gd name="T113" fmla="*/ 2147483646 h 286"/>
                <a:gd name="T114" fmla="*/ 2147483646 w 1277"/>
                <a:gd name="T115" fmla="*/ 2147483646 h 2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77"/>
                <a:gd name="T175" fmla="*/ 0 h 286"/>
                <a:gd name="T176" fmla="*/ 1277 w 1277"/>
                <a:gd name="T177" fmla="*/ 286 h 2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77" h="286">
                  <a:moveTo>
                    <a:pt x="0" y="286"/>
                  </a:moveTo>
                  <a:lnTo>
                    <a:pt x="2" y="285"/>
                  </a:lnTo>
                  <a:lnTo>
                    <a:pt x="4" y="285"/>
                  </a:lnTo>
                  <a:lnTo>
                    <a:pt x="6" y="285"/>
                  </a:lnTo>
                  <a:lnTo>
                    <a:pt x="8" y="285"/>
                  </a:lnTo>
                  <a:lnTo>
                    <a:pt x="10" y="285"/>
                  </a:lnTo>
                  <a:lnTo>
                    <a:pt x="12" y="285"/>
                  </a:lnTo>
                  <a:lnTo>
                    <a:pt x="14" y="285"/>
                  </a:lnTo>
                  <a:lnTo>
                    <a:pt x="16" y="285"/>
                  </a:lnTo>
                  <a:lnTo>
                    <a:pt x="18" y="285"/>
                  </a:lnTo>
                  <a:lnTo>
                    <a:pt x="20" y="285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6" y="285"/>
                  </a:lnTo>
                  <a:lnTo>
                    <a:pt x="28" y="285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8" y="284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6" y="284"/>
                  </a:lnTo>
                  <a:lnTo>
                    <a:pt x="48" y="284"/>
                  </a:lnTo>
                  <a:lnTo>
                    <a:pt x="50" y="284"/>
                  </a:lnTo>
                  <a:lnTo>
                    <a:pt x="52" y="283"/>
                  </a:lnTo>
                  <a:lnTo>
                    <a:pt x="54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60" y="283"/>
                  </a:lnTo>
                  <a:lnTo>
                    <a:pt x="62" y="283"/>
                  </a:lnTo>
                  <a:lnTo>
                    <a:pt x="64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70" y="282"/>
                  </a:lnTo>
                  <a:lnTo>
                    <a:pt x="72" y="282"/>
                  </a:lnTo>
                  <a:lnTo>
                    <a:pt x="74" y="282"/>
                  </a:lnTo>
                  <a:lnTo>
                    <a:pt x="76" y="282"/>
                  </a:lnTo>
                  <a:lnTo>
                    <a:pt x="78" y="282"/>
                  </a:lnTo>
                  <a:lnTo>
                    <a:pt x="80" y="282"/>
                  </a:lnTo>
                  <a:lnTo>
                    <a:pt x="82" y="282"/>
                  </a:lnTo>
                  <a:lnTo>
                    <a:pt x="84" y="281"/>
                  </a:lnTo>
                  <a:lnTo>
                    <a:pt x="86" y="281"/>
                  </a:lnTo>
                  <a:lnTo>
                    <a:pt x="88" y="281"/>
                  </a:lnTo>
                  <a:lnTo>
                    <a:pt x="90" y="281"/>
                  </a:lnTo>
                  <a:lnTo>
                    <a:pt x="92" y="281"/>
                  </a:lnTo>
                  <a:lnTo>
                    <a:pt x="94" y="281"/>
                  </a:lnTo>
                  <a:lnTo>
                    <a:pt x="96" y="280"/>
                  </a:lnTo>
                  <a:lnTo>
                    <a:pt x="98" y="280"/>
                  </a:lnTo>
                  <a:lnTo>
                    <a:pt x="100" y="280"/>
                  </a:lnTo>
                  <a:lnTo>
                    <a:pt x="102" y="280"/>
                  </a:lnTo>
                  <a:lnTo>
                    <a:pt x="104" y="280"/>
                  </a:lnTo>
                  <a:lnTo>
                    <a:pt x="106" y="279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4" y="279"/>
                  </a:lnTo>
                  <a:lnTo>
                    <a:pt x="116" y="278"/>
                  </a:lnTo>
                  <a:lnTo>
                    <a:pt x="118" y="278"/>
                  </a:lnTo>
                  <a:lnTo>
                    <a:pt x="120" y="278"/>
                  </a:lnTo>
                  <a:lnTo>
                    <a:pt x="122" y="278"/>
                  </a:lnTo>
                  <a:lnTo>
                    <a:pt x="124" y="277"/>
                  </a:lnTo>
                  <a:lnTo>
                    <a:pt x="126" y="277"/>
                  </a:lnTo>
                  <a:lnTo>
                    <a:pt x="128" y="277"/>
                  </a:lnTo>
                  <a:lnTo>
                    <a:pt x="130" y="277"/>
                  </a:lnTo>
                  <a:lnTo>
                    <a:pt x="132" y="276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8" y="276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4" y="275"/>
                  </a:lnTo>
                  <a:lnTo>
                    <a:pt x="146" y="274"/>
                  </a:lnTo>
                  <a:lnTo>
                    <a:pt x="148" y="274"/>
                  </a:lnTo>
                  <a:lnTo>
                    <a:pt x="150" y="274"/>
                  </a:lnTo>
                  <a:lnTo>
                    <a:pt x="152" y="273"/>
                  </a:lnTo>
                  <a:lnTo>
                    <a:pt x="154" y="273"/>
                  </a:lnTo>
                  <a:lnTo>
                    <a:pt x="156" y="273"/>
                  </a:lnTo>
                  <a:lnTo>
                    <a:pt x="158" y="272"/>
                  </a:lnTo>
                  <a:lnTo>
                    <a:pt x="160" y="272"/>
                  </a:lnTo>
                  <a:lnTo>
                    <a:pt x="162" y="272"/>
                  </a:lnTo>
                  <a:lnTo>
                    <a:pt x="164" y="271"/>
                  </a:lnTo>
                  <a:lnTo>
                    <a:pt x="166" y="271"/>
                  </a:lnTo>
                  <a:lnTo>
                    <a:pt x="168" y="270"/>
                  </a:lnTo>
                  <a:lnTo>
                    <a:pt x="170" y="270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9"/>
                  </a:lnTo>
                  <a:lnTo>
                    <a:pt x="178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4" y="267"/>
                  </a:lnTo>
                  <a:lnTo>
                    <a:pt x="186" y="267"/>
                  </a:lnTo>
                  <a:lnTo>
                    <a:pt x="188" y="266"/>
                  </a:lnTo>
                  <a:lnTo>
                    <a:pt x="190" y="266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6" y="264"/>
                  </a:lnTo>
                  <a:lnTo>
                    <a:pt x="198" y="264"/>
                  </a:lnTo>
                  <a:lnTo>
                    <a:pt x="200" y="263"/>
                  </a:lnTo>
                  <a:lnTo>
                    <a:pt x="202" y="263"/>
                  </a:lnTo>
                  <a:lnTo>
                    <a:pt x="204" y="262"/>
                  </a:lnTo>
                  <a:lnTo>
                    <a:pt x="206" y="262"/>
                  </a:lnTo>
                  <a:lnTo>
                    <a:pt x="208" y="261"/>
                  </a:lnTo>
                  <a:lnTo>
                    <a:pt x="210" y="261"/>
                  </a:lnTo>
                  <a:lnTo>
                    <a:pt x="212" y="260"/>
                  </a:lnTo>
                  <a:lnTo>
                    <a:pt x="214" y="259"/>
                  </a:lnTo>
                  <a:lnTo>
                    <a:pt x="216" y="259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7"/>
                  </a:lnTo>
                  <a:lnTo>
                    <a:pt x="224" y="256"/>
                  </a:lnTo>
                  <a:lnTo>
                    <a:pt x="226" y="256"/>
                  </a:lnTo>
                  <a:lnTo>
                    <a:pt x="228" y="255"/>
                  </a:lnTo>
                  <a:lnTo>
                    <a:pt x="230" y="254"/>
                  </a:lnTo>
                  <a:lnTo>
                    <a:pt x="232" y="254"/>
                  </a:lnTo>
                  <a:lnTo>
                    <a:pt x="234" y="253"/>
                  </a:lnTo>
                  <a:lnTo>
                    <a:pt x="236" y="252"/>
                  </a:lnTo>
                  <a:lnTo>
                    <a:pt x="238" y="252"/>
                  </a:lnTo>
                  <a:lnTo>
                    <a:pt x="240" y="251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6" y="249"/>
                  </a:lnTo>
                  <a:lnTo>
                    <a:pt x="248" y="248"/>
                  </a:lnTo>
                  <a:lnTo>
                    <a:pt x="250" y="247"/>
                  </a:lnTo>
                  <a:lnTo>
                    <a:pt x="252" y="246"/>
                  </a:lnTo>
                  <a:lnTo>
                    <a:pt x="254" y="246"/>
                  </a:lnTo>
                  <a:lnTo>
                    <a:pt x="256" y="245"/>
                  </a:lnTo>
                  <a:lnTo>
                    <a:pt x="258" y="244"/>
                  </a:lnTo>
                  <a:lnTo>
                    <a:pt x="260" y="243"/>
                  </a:lnTo>
                  <a:lnTo>
                    <a:pt x="262" y="242"/>
                  </a:lnTo>
                  <a:lnTo>
                    <a:pt x="264" y="242"/>
                  </a:lnTo>
                  <a:lnTo>
                    <a:pt x="266" y="241"/>
                  </a:lnTo>
                  <a:lnTo>
                    <a:pt x="268" y="240"/>
                  </a:lnTo>
                  <a:lnTo>
                    <a:pt x="270" y="239"/>
                  </a:lnTo>
                  <a:lnTo>
                    <a:pt x="272" y="238"/>
                  </a:lnTo>
                  <a:lnTo>
                    <a:pt x="274" y="237"/>
                  </a:lnTo>
                  <a:lnTo>
                    <a:pt x="276" y="236"/>
                  </a:lnTo>
                  <a:lnTo>
                    <a:pt x="278" y="235"/>
                  </a:lnTo>
                  <a:lnTo>
                    <a:pt x="280" y="234"/>
                  </a:lnTo>
                  <a:lnTo>
                    <a:pt x="282" y="233"/>
                  </a:lnTo>
                  <a:lnTo>
                    <a:pt x="284" y="232"/>
                  </a:lnTo>
                  <a:lnTo>
                    <a:pt x="286" y="232"/>
                  </a:lnTo>
                  <a:lnTo>
                    <a:pt x="288" y="231"/>
                  </a:lnTo>
                  <a:lnTo>
                    <a:pt x="290" y="230"/>
                  </a:lnTo>
                  <a:lnTo>
                    <a:pt x="292" y="229"/>
                  </a:lnTo>
                  <a:lnTo>
                    <a:pt x="294" y="227"/>
                  </a:lnTo>
                  <a:lnTo>
                    <a:pt x="296" y="226"/>
                  </a:lnTo>
                  <a:lnTo>
                    <a:pt x="298" y="225"/>
                  </a:lnTo>
                  <a:lnTo>
                    <a:pt x="300" y="224"/>
                  </a:lnTo>
                  <a:lnTo>
                    <a:pt x="302" y="223"/>
                  </a:lnTo>
                  <a:lnTo>
                    <a:pt x="304" y="222"/>
                  </a:lnTo>
                  <a:lnTo>
                    <a:pt x="306" y="221"/>
                  </a:lnTo>
                  <a:lnTo>
                    <a:pt x="308" y="220"/>
                  </a:lnTo>
                  <a:lnTo>
                    <a:pt x="310" y="219"/>
                  </a:lnTo>
                  <a:lnTo>
                    <a:pt x="312" y="218"/>
                  </a:lnTo>
                  <a:lnTo>
                    <a:pt x="314" y="217"/>
                  </a:lnTo>
                  <a:lnTo>
                    <a:pt x="316" y="215"/>
                  </a:lnTo>
                  <a:lnTo>
                    <a:pt x="318" y="214"/>
                  </a:lnTo>
                  <a:lnTo>
                    <a:pt x="320" y="213"/>
                  </a:lnTo>
                  <a:lnTo>
                    <a:pt x="322" y="212"/>
                  </a:lnTo>
                  <a:lnTo>
                    <a:pt x="324" y="211"/>
                  </a:lnTo>
                  <a:lnTo>
                    <a:pt x="326" y="210"/>
                  </a:lnTo>
                  <a:lnTo>
                    <a:pt x="328" y="208"/>
                  </a:lnTo>
                  <a:lnTo>
                    <a:pt x="330" y="207"/>
                  </a:lnTo>
                  <a:lnTo>
                    <a:pt x="332" y="206"/>
                  </a:lnTo>
                  <a:lnTo>
                    <a:pt x="334" y="205"/>
                  </a:lnTo>
                  <a:lnTo>
                    <a:pt x="336" y="203"/>
                  </a:lnTo>
                  <a:lnTo>
                    <a:pt x="338" y="202"/>
                  </a:lnTo>
                  <a:lnTo>
                    <a:pt x="340" y="201"/>
                  </a:lnTo>
                  <a:lnTo>
                    <a:pt x="342" y="199"/>
                  </a:lnTo>
                  <a:lnTo>
                    <a:pt x="344" y="198"/>
                  </a:lnTo>
                  <a:lnTo>
                    <a:pt x="346" y="197"/>
                  </a:lnTo>
                  <a:lnTo>
                    <a:pt x="348" y="195"/>
                  </a:lnTo>
                  <a:lnTo>
                    <a:pt x="350" y="194"/>
                  </a:lnTo>
                  <a:lnTo>
                    <a:pt x="352" y="193"/>
                  </a:lnTo>
                  <a:lnTo>
                    <a:pt x="354" y="191"/>
                  </a:lnTo>
                  <a:lnTo>
                    <a:pt x="356" y="190"/>
                  </a:lnTo>
                  <a:lnTo>
                    <a:pt x="358" y="189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4" y="184"/>
                  </a:lnTo>
                  <a:lnTo>
                    <a:pt x="366" y="183"/>
                  </a:lnTo>
                  <a:lnTo>
                    <a:pt x="368" y="181"/>
                  </a:lnTo>
                  <a:lnTo>
                    <a:pt x="370" y="180"/>
                  </a:lnTo>
                  <a:lnTo>
                    <a:pt x="372" y="178"/>
                  </a:lnTo>
                  <a:lnTo>
                    <a:pt x="374" y="177"/>
                  </a:lnTo>
                  <a:lnTo>
                    <a:pt x="376" y="175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382" y="171"/>
                  </a:lnTo>
                  <a:lnTo>
                    <a:pt x="384" y="169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90" y="165"/>
                  </a:lnTo>
                  <a:lnTo>
                    <a:pt x="392" y="163"/>
                  </a:lnTo>
                  <a:lnTo>
                    <a:pt x="394" y="162"/>
                  </a:lnTo>
                  <a:lnTo>
                    <a:pt x="396" y="160"/>
                  </a:lnTo>
                  <a:lnTo>
                    <a:pt x="398" y="159"/>
                  </a:lnTo>
                  <a:lnTo>
                    <a:pt x="400" y="157"/>
                  </a:lnTo>
                  <a:lnTo>
                    <a:pt x="402" y="155"/>
                  </a:lnTo>
                  <a:lnTo>
                    <a:pt x="404" y="154"/>
                  </a:lnTo>
                  <a:lnTo>
                    <a:pt x="406" y="152"/>
                  </a:lnTo>
                  <a:lnTo>
                    <a:pt x="408" y="151"/>
                  </a:lnTo>
                  <a:lnTo>
                    <a:pt x="410" y="149"/>
                  </a:lnTo>
                  <a:lnTo>
                    <a:pt x="412" y="147"/>
                  </a:lnTo>
                  <a:lnTo>
                    <a:pt x="414" y="146"/>
                  </a:lnTo>
                  <a:lnTo>
                    <a:pt x="416" y="144"/>
                  </a:lnTo>
                  <a:lnTo>
                    <a:pt x="418" y="142"/>
                  </a:lnTo>
                  <a:lnTo>
                    <a:pt x="420" y="141"/>
                  </a:lnTo>
                  <a:lnTo>
                    <a:pt x="422" y="139"/>
                  </a:lnTo>
                  <a:lnTo>
                    <a:pt x="424" y="137"/>
                  </a:lnTo>
                  <a:lnTo>
                    <a:pt x="426" y="136"/>
                  </a:lnTo>
                  <a:lnTo>
                    <a:pt x="428" y="134"/>
                  </a:lnTo>
                  <a:lnTo>
                    <a:pt x="430" y="132"/>
                  </a:lnTo>
                  <a:lnTo>
                    <a:pt x="432" y="131"/>
                  </a:lnTo>
                  <a:lnTo>
                    <a:pt x="434" y="129"/>
                  </a:lnTo>
                  <a:lnTo>
                    <a:pt x="436" y="127"/>
                  </a:lnTo>
                  <a:lnTo>
                    <a:pt x="438" y="126"/>
                  </a:lnTo>
                  <a:lnTo>
                    <a:pt x="440" y="124"/>
                  </a:lnTo>
                  <a:lnTo>
                    <a:pt x="442" y="122"/>
                  </a:lnTo>
                  <a:lnTo>
                    <a:pt x="444" y="121"/>
                  </a:lnTo>
                  <a:lnTo>
                    <a:pt x="446" y="119"/>
                  </a:lnTo>
                  <a:lnTo>
                    <a:pt x="448" y="117"/>
                  </a:lnTo>
                  <a:lnTo>
                    <a:pt x="450" y="116"/>
                  </a:lnTo>
                  <a:lnTo>
                    <a:pt x="452" y="114"/>
                  </a:lnTo>
                  <a:lnTo>
                    <a:pt x="454" y="112"/>
                  </a:lnTo>
                  <a:lnTo>
                    <a:pt x="456" y="111"/>
                  </a:lnTo>
                  <a:lnTo>
                    <a:pt x="458" y="109"/>
                  </a:lnTo>
                  <a:lnTo>
                    <a:pt x="460" y="107"/>
                  </a:lnTo>
                  <a:lnTo>
                    <a:pt x="462" y="105"/>
                  </a:lnTo>
                  <a:lnTo>
                    <a:pt x="464" y="104"/>
                  </a:lnTo>
                  <a:lnTo>
                    <a:pt x="466" y="102"/>
                  </a:lnTo>
                  <a:lnTo>
                    <a:pt x="468" y="100"/>
                  </a:lnTo>
                  <a:lnTo>
                    <a:pt x="470" y="99"/>
                  </a:lnTo>
                  <a:lnTo>
                    <a:pt x="472" y="97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2"/>
                  </a:lnTo>
                  <a:lnTo>
                    <a:pt x="480" y="90"/>
                  </a:lnTo>
                  <a:lnTo>
                    <a:pt x="482" y="89"/>
                  </a:lnTo>
                  <a:lnTo>
                    <a:pt x="484" y="87"/>
                  </a:lnTo>
                  <a:lnTo>
                    <a:pt x="486" y="85"/>
                  </a:lnTo>
                  <a:lnTo>
                    <a:pt x="488" y="84"/>
                  </a:lnTo>
                  <a:lnTo>
                    <a:pt x="490" y="82"/>
                  </a:lnTo>
                  <a:lnTo>
                    <a:pt x="492" y="81"/>
                  </a:lnTo>
                  <a:lnTo>
                    <a:pt x="494" y="79"/>
                  </a:lnTo>
                  <a:lnTo>
                    <a:pt x="496" y="77"/>
                  </a:lnTo>
                  <a:lnTo>
                    <a:pt x="498" y="76"/>
                  </a:lnTo>
                  <a:lnTo>
                    <a:pt x="500" y="74"/>
                  </a:lnTo>
                  <a:lnTo>
                    <a:pt x="502" y="72"/>
                  </a:lnTo>
                  <a:lnTo>
                    <a:pt x="504" y="71"/>
                  </a:lnTo>
                  <a:lnTo>
                    <a:pt x="506" y="69"/>
                  </a:lnTo>
                  <a:lnTo>
                    <a:pt x="508" y="68"/>
                  </a:lnTo>
                  <a:lnTo>
                    <a:pt x="510" y="66"/>
                  </a:lnTo>
                  <a:lnTo>
                    <a:pt x="512" y="65"/>
                  </a:lnTo>
                  <a:lnTo>
                    <a:pt x="514" y="63"/>
                  </a:lnTo>
                  <a:lnTo>
                    <a:pt x="516" y="62"/>
                  </a:lnTo>
                  <a:lnTo>
                    <a:pt x="518" y="60"/>
                  </a:lnTo>
                  <a:lnTo>
                    <a:pt x="520" y="59"/>
                  </a:lnTo>
                  <a:lnTo>
                    <a:pt x="522" y="57"/>
                  </a:lnTo>
                  <a:lnTo>
                    <a:pt x="524" y="56"/>
                  </a:lnTo>
                  <a:lnTo>
                    <a:pt x="526" y="54"/>
                  </a:lnTo>
                  <a:lnTo>
                    <a:pt x="528" y="53"/>
                  </a:lnTo>
                  <a:lnTo>
                    <a:pt x="530" y="51"/>
                  </a:lnTo>
                  <a:lnTo>
                    <a:pt x="532" y="50"/>
                  </a:lnTo>
                  <a:lnTo>
                    <a:pt x="534" y="48"/>
                  </a:lnTo>
                  <a:lnTo>
                    <a:pt x="536" y="47"/>
                  </a:lnTo>
                  <a:lnTo>
                    <a:pt x="538" y="46"/>
                  </a:lnTo>
                  <a:lnTo>
                    <a:pt x="540" y="44"/>
                  </a:lnTo>
                  <a:lnTo>
                    <a:pt x="542" y="43"/>
                  </a:lnTo>
                  <a:lnTo>
                    <a:pt x="544" y="42"/>
                  </a:lnTo>
                  <a:lnTo>
                    <a:pt x="546" y="40"/>
                  </a:lnTo>
                  <a:lnTo>
                    <a:pt x="548" y="39"/>
                  </a:lnTo>
                  <a:lnTo>
                    <a:pt x="550" y="38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4"/>
                  </a:lnTo>
                  <a:lnTo>
                    <a:pt x="558" y="33"/>
                  </a:lnTo>
                  <a:lnTo>
                    <a:pt x="560" y="32"/>
                  </a:lnTo>
                  <a:lnTo>
                    <a:pt x="562" y="30"/>
                  </a:lnTo>
                  <a:lnTo>
                    <a:pt x="564" y="29"/>
                  </a:lnTo>
                  <a:lnTo>
                    <a:pt x="566" y="28"/>
                  </a:lnTo>
                  <a:lnTo>
                    <a:pt x="568" y="27"/>
                  </a:lnTo>
                  <a:lnTo>
                    <a:pt x="570" y="26"/>
                  </a:lnTo>
                  <a:lnTo>
                    <a:pt x="572" y="25"/>
                  </a:lnTo>
                  <a:lnTo>
                    <a:pt x="574" y="24"/>
                  </a:lnTo>
                  <a:lnTo>
                    <a:pt x="576" y="23"/>
                  </a:lnTo>
                  <a:lnTo>
                    <a:pt x="578" y="22"/>
                  </a:lnTo>
                  <a:lnTo>
                    <a:pt x="580" y="21"/>
                  </a:lnTo>
                  <a:lnTo>
                    <a:pt x="582" y="20"/>
                  </a:lnTo>
                  <a:lnTo>
                    <a:pt x="584" y="19"/>
                  </a:lnTo>
                  <a:lnTo>
                    <a:pt x="586" y="18"/>
                  </a:lnTo>
                  <a:lnTo>
                    <a:pt x="588" y="17"/>
                  </a:lnTo>
                  <a:lnTo>
                    <a:pt x="590" y="16"/>
                  </a:lnTo>
                  <a:lnTo>
                    <a:pt x="592" y="15"/>
                  </a:lnTo>
                  <a:lnTo>
                    <a:pt x="594" y="14"/>
                  </a:lnTo>
                  <a:lnTo>
                    <a:pt x="596" y="13"/>
                  </a:lnTo>
                  <a:lnTo>
                    <a:pt x="598" y="13"/>
                  </a:lnTo>
                  <a:lnTo>
                    <a:pt x="600" y="12"/>
                  </a:lnTo>
                  <a:lnTo>
                    <a:pt x="602" y="11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8" y="9"/>
                  </a:lnTo>
                  <a:lnTo>
                    <a:pt x="610" y="8"/>
                  </a:lnTo>
                  <a:lnTo>
                    <a:pt x="612" y="8"/>
                  </a:lnTo>
                  <a:lnTo>
                    <a:pt x="614" y="7"/>
                  </a:lnTo>
                  <a:lnTo>
                    <a:pt x="616" y="7"/>
                  </a:lnTo>
                  <a:lnTo>
                    <a:pt x="618" y="6"/>
                  </a:lnTo>
                  <a:lnTo>
                    <a:pt x="620" y="5"/>
                  </a:lnTo>
                  <a:lnTo>
                    <a:pt x="622" y="5"/>
                  </a:lnTo>
                  <a:lnTo>
                    <a:pt x="624" y="4"/>
                  </a:lnTo>
                  <a:lnTo>
                    <a:pt x="626" y="4"/>
                  </a:lnTo>
                  <a:lnTo>
                    <a:pt x="628" y="4"/>
                  </a:lnTo>
                  <a:lnTo>
                    <a:pt x="630" y="3"/>
                  </a:lnTo>
                  <a:lnTo>
                    <a:pt x="632" y="3"/>
                  </a:lnTo>
                  <a:lnTo>
                    <a:pt x="634" y="2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40" y="2"/>
                  </a:lnTo>
                  <a:lnTo>
                    <a:pt x="642" y="1"/>
                  </a:lnTo>
                  <a:lnTo>
                    <a:pt x="644" y="1"/>
                  </a:lnTo>
                  <a:lnTo>
                    <a:pt x="646" y="1"/>
                  </a:lnTo>
                  <a:lnTo>
                    <a:pt x="648" y="1"/>
                  </a:lnTo>
                  <a:lnTo>
                    <a:pt x="650" y="1"/>
                  </a:lnTo>
                  <a:lnTo>
                    <a:pt x="652" y="1"/>
                  </a:lnTo>
                  <a:lnTo>
                    <a:pt x="654" y="0"/>
                  </a:lnTo>
                  <a:lnTo>
                    <a:pt x="656" y="0"/>
                  </a:lnTo>
                  <a:lnTo>
                    <a:pt x="658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1"/>
                  </a:lnTo>
                  <a:lnTo>
                    <a:pt x="666" y="1"/>
                  </a:lnTo>
                  <a:lnTo>
                    <a:pt x="668" y="1"/>
                  </a:lnTo>
                  <a:lnTo>
                    <a:pt x="670" y="1"/>
                  </a:lnTo>
                  <a:lnTo>
                    <a:pt x="672" y="1"/>
                  </a:lnTo>
                  <a:lnTo>
                    <a:pt x="674" y="1"/>
                  </a:lnTo>
                  <a:lnTo>
                    <a:pt x="676" y="1"/>
                  </a:lnTo>
                  <a:lnTo>
                    <a:pt x="678" y="2"/>
                  </a:lnTo>
                  <a:lnTo>
                    <a:pt x="680" y="2"/>
                  </a:lnTo>
                  <a:lnTo>
                    <a:pt x="682" y="2"/>
                  </a:lnTo>
                  <a:lnTo>
                    <a:pt x="684" y="3"/>
                  </a:lnTo>
                  <a:lnTo>
                    <a:pt x="686" y="3"/>
                  </a:lnTo>
                  <a:lnTo>
                    <a:pt x="688" y="3"/>
                  </a:lnTo>
                  <a:lnTo>
                    <a:pt x="690" y="4"/>
                  </a:lnTo>
                  <a:lnTo>
                    <a:pt x="692" y="4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8" y="6"/>
                  </a:lnTo>
                  <a:lnTo>
                    <a:pt x="700" y="6"/>
                  </a:lnTo>
                  <a:lnTo>
                    <a:pt x="702" y="7"/>
                  </a:lnTo>
                  <a:lnTo>
                    <a:pt x="704" y="7"/>
                  </a:lnTo>
                  <a:lnTo>
                    <a:pt x="706" y="8"/>
                  </a:lnTo>
                  <a:lnTo>
                    <a:pt x="708" y="9"/>
                  </a:lnTo>
                  <a:lnTo>
                    <a:pt x="710" y="9"/>
                  </a:lnTo>
                  <a:lnTo>
                    <a:pt x="712" y="10"/>
                  </a:lnTo>
                  <a:lnTo>
                    <a:pt x="714" y="11"/>
                  </a:lnTo>
                  <a:lnTo>
                    <a:pt x="716" y="11"/>
                  </a:lnTo>
                  <a:lnTo>
                    <a:pt x="718" y="12"/>
                  </a:lnTo>
                  <a:lnTo>
                    <a:pt x="720" y="13"/>
                  </a:lnTo>
                  <a:lnTo>
                    <a:pt x="722" y="14"/>
                  </a:lnTo>
                  <a:lnTo>
                    <a:pt x="724" y="15"/>
                  </a:lnTo>
                  <a:lnTo>
                    <a:pt x="726" y="15"/>
                  </a:lnTo>
                  <a:lnTo>
                    <a:pt x="728" y="16"/>
                  </a:lnTo>
                  <a:lnTo>
                    <a:pt x="730" y="17"/>
                  </a:lnTo>
                  <a:lnTo>
                    <a:pt x="732" y="18"/>
                  </a:lnTo>
                  <a:lnTo>
                    <a:pt x="734" y="19"/>
                  </a:lnTo>
                  <a:lnTo>
                    <a:pt x="736" y="20"/>
                  </a:lnTo>
                  <a:lnTo>
                    <a:pt x="738" y="21"/>
                  </a:lnTo>
                  <a:lnTo>
                    <a:pt x="740" y="22"/>
                  </a:lnTo>
                  <a:lnTo>
                    <a:pt x="742" y="23"/>
                  </a:lnTo>
                  <a:lnTo>
                    <a:pt x="744" y="24"/>
                  </a:lnTo>
                  <a:lnTo>
                    <a:pt x="746" y="25"/>
                  </a:lnTo>
                  <a:lnTo>
                    <a:pt x="748" y="26"/>
                  </a:lnTo>
                  <a:lnTo>
                    <a:pt x="750" y="27"/>
                  </a:lnTo>
                  <a:lnTo>
                    <a:pt x="752" y="29"/>
                  </a:lnTo>
                  <a:lnTo>
                    <a:pt x="754" y="30"/>
                  </a:lnTo>
                  <a:lnTo>
                    <a:pt x="756" y="31"/>
                  </a:lnTo>
                  <a:lnTo>
                    <a:pt x="758" y="32"/>
                  </a:lnTo>
                  <a:lnTo>
                    <a:pt x="760" y="33"/>
                  </a:lnTo>
                  <a:lnTo>
                    <a:pt x="762" y="34"/>
                  </a:lnTo>
                  <a:lnTo>
                    <a:pt x="764" y="36"/>
                  </a:lnTo>
                  <a:lnTo>
                    <a:pt x="766" y="37"/>
                  </a:lnTo>
                  <a:lnTo>
                    <a:pt x="768" y="38"/>
                  </a:lnTo>
                  <a:lnTo>
                    <a:pt x="770" y="40"/>
                  </a:lnTo>
                  <a:lnTo>
                    <a:pt x="772" y="41"/>
                  </a:lnTo>
                  <a:lnTo>
                    <a:pt x="774" y="42"/>
                  </a:lnTo>
                  <a:lnTo>
                    <a:pt x="776" y="44"/>
                  </a:lnTo>
                  <a:lnTo>
                    <a:pt x="778" y="45"/>
                  </a:lnTo>
                  <a:lnTo>
                    <a:pt x="780" y="46"/>
                  </a:lnTo>
                  <a:lnTo>
                    <a:pt x="782" y="48"/>
                  </a:lnTo>
                  <a:lnTo>
                    <a:pt x="784" y="49"/>
                  </a:lnTo>
                  <a:lnTo>
                    <a:pt x="786" y="50"/>
                  </a:lnTo>
                  <a:lnTo>
                    <a:pt x="788" y="52"/>
                  </a:lnTo>
                  <a:lnTo>
                    <a:pt x="790" y="53"/>
                  </a:lnTo>
                  <a:lnTo>
                    <a:pt x="792" y="55"/>
                  </a:lnTo>
                  <a:lnTo>
                    <a:pt x="794" y="56"/>
                  </a:lnTo>
                  <a:lnTo>
                    <a:pt x="796" y="58"/>
                  </a:lnTo>
                  <a:lnTo>
                    <a:pt x="798" y="59"/>
                  </a:lnTo>
                  <a:lnTo>
                    <a:pt x="800" y="61"/>
                  </a:lnTo>
                  <a:lnTo>
                    <a:pt x="802" y="62"/>
                  </a:lnTo>
                  <a:lnTo>
                    <a:pt x="804" y="64"/>
                  </a:lnTo>
                  <a:lnTo>
                    <a:pt x="806" y="65"/>
                  </a:lnTo>
                  <a:lnTo>
                    <a:pt x="808" y="67"/>
                  </a:lnTo>
                  <a:lnTo>
                    <a:pt x="810" y="68"/>
                  </a:lnTo>
                  <a:lnTo>
                    <a:pt x="812" y="70"/>
                  </a:lnTo>
                  <a:lnTo>
                    <a:pt x="814" y="72"/>
                  </a:lnTo>
                  <a:lnTo>
                    <a:pt x="816" y="73"/>
                  </a:lnTo>
                  <a:lnTo>
                    <a:pt x="818" y="75"/>
                  </a:lnTo>
                  <a:lnTo>
                    <a:pt x="820" y="76"/>
                  </a:lnTo>
                  <a:lnTo>
                    <a:pt x="822" y="78"/>
                  </a:lnTo>
                  <a:lnTo>
                    <a:pt x="824" y="80"/>
                  </a:lnTo>
                  <a:lnTo>
                    <a:pt x="826" y="81"/>
                  </a:lnTo>
                  <a:lnTo>
                    <a:pt x="828" y="83"/>
                  </a:lnTo>
                  <a:lnTo>
                    <a:pt x="830" y="84"/>
                  </a:lnTo>
                  <a:lnTo>
                    <a:pt x="832" y="86"/>
                  </a:lnTo>
                  <a:lnTo>
                    <a:pt x="834" y="88"/>
                  </a:lnTo>
                  <a:lnTo>
                    <a:pt x="836" y="89"/>
                  </a:lnTo>
                  <a:lnTo>
                    <a:pt x="838" y="91"/>
                  </a:lnTo>
                  <a:lnTo>
                    <a:pt x="840" y="93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99"/>
                  </a:lnTo>
                  <a:lnTo>
                    <a:pt x="850" y="101"/>
                  </a:lnTo>
                  <a:lnTo>
                    <a:pt x="852" y="103"/>
                  </a:lnTo>
                  <a:lnTo>
                    <a:pt x="854" y="105"/>
                  </a:lnTo>
                  <a:lnTo>
                    <a:pt x="856" y="106"/>
                  </a:lnTo>
                  <a:lnTo>
                    <a:pt x="858" y="108"/>
                  </a:lnTo>
                  <a:lnTo>
                    <a:pt x="860" y="110"/>
                  </a:lnTo>
                  <a:lnTo>
                    <a:pt x="862" y="111"/>
                  </a:lnTo>
                  <a:lnTo>
                    <a:pt x="864" y="113"/>
                  </a:lnTo>
                  <a:lnTo>
                    <a:pt x="866" y="115"/>
                  </a:lnTo>
                  <a:lnTo>
                    <a:pt x="868" y="116"/>
                  </a:lnTo>
                  <a:lnTo>
                    <a:pt x="870" y="118"/>
                  </a:lnTo>
                  <a:lnTo>
                    <a:pt x="872" y="120"/>
                  </a:lnTo>
                  <a:lnTo>
                    <a:pt x="874" y="121"/>
                  </a:lnTo>
                  <a:lnTo>
                    <a:pt x="876" y="123"/>
                  </a:lnTo>
                  <a:lnTo>
                    <a:pt x="878" y="125"/>
                  </a:lnTo>
                  <a:lnTo>
                    <a:pt x="880" y="126"/>
                  </a:lnTo>
                  <a:lnTo>
                    <a:pt x="882" y="128"/>
                  </a:lnTo>
                  <a:lnTo>
                    <a:pt x="884" y="130"/>
                  </a:lnTo>
                  <a:lnTo>
                    <a:pt x="886" y="131"/>
                  </a:lnTo>
                  <a:lnTo>
                    <a:pt x="888" y="133"/>
                  </a:lnTo>
                  <a:lnTo>
                    <a:pt x="890" y="135"/>
                  </a:lnTo>
                  <a:lnTo>
                    <a:pt x="892" y="136"/>
                  </a:lnTo>
                  <a:lnTo>
                    <a:pt x="894" y="138"/>
                  </a:lnTo>
                  <a:lnTo>
                    <a:pt x="896" y="140"/>
                  </a:lnTo>
                  <a:lnTo>
                    <a:pt x="898" y="141"/>
                  </a:lnTo>
                  <a:lnTo>
                    <a:pt x="900" y="143"/>
                  </a:lnTo>
                  <a:lnTo>
                    <a:pt x="902" y="145"/>
                  </a:lnTo>
                  <a:lnTo>
                    <a:pt x="904" y="146"/>
                  </a:lnTo>
                  <a:lnTo>
                    <a:pt x="906" y="148"/>
                  </a:lnTo>
                  <a:lnTo>
                    <a:pt x="908" y="150"/>
                  </a:lnTo>
                  <a:lnTo>
                    <a:pt x="910" y="151"/>
                  </a:lnTo>
                  <a:lnTo>
                    <a:pt x="912" y="153"/>
                  </a:lnTo>
                  <a:lnTo>
                    <a:pt x="914" y="154"/>
                  </a:lnTo>
                  <a:lnTo>
                    <a:pt x="916" y="156"/>
                  </a:lnTo>
                  <a:lnTo>
                    <a:pt x="918" y="158"/>
                  </a:lnTo>
                  <a:lnTo>
                    <a:pt x="920" y="159"/>
                  </a:lnTo>
                  <a:lnTo>
                    <a:pt x="922" y="161"/>
                  </a:lnTo>
                  <a:lnTo>
                    <a:pt x="924" y="162"/>
                  </a:lnTo>
                  <a:lnTo>
                    <a:pt x="926" y="164"/>
                  </a:lnTo>
                  <a:lnTo>
                    <a:pt x="928" y="165"/>
                  </a:lnTo>
                  <a:lnTo>
                    <a:pt x="930" y="167"/>
                  </a:lnTo>
                  <a:lnTo>
                    <a:pt x="932" y="169"/>
                  </a:lnTo>
                  <a:lnTo>
                    <a:pt x="934" y="170"/>
                  </a:lnTo>
                  <a:lnTo>
                    <a:pt x="936" y="172"/>
                  </a:lnTo>
                  <a:lnTo>
                    <a:pt x="938" y="173"/>
                  </a:lnTo>
                  <a:lnTo>
                    <a:pt x="940" y="175"/>
                  </a:lnTo>
                  <a:lnTo>
                    <a:pt x="942" y="176"/>
                  </a:lnTo>
                  <a:lnTo>
                    <a:pt x="944" y="178"/>
                  </a:lnTo>
                  <a:lnTo>
                    <a:pt x="946" y="179"/>
                  </a:lnTo>
                  <a:lnTo>
                    <a:pt x="948" y="181"/>
                  </a:lnTo>
                  <a:lnTo>
                    <a:pt x="950" y="182"/>
                  </a:lnTo>
                  <a:lnTo>
                    <a:pt x="952" y="183"/>
                  </a:lnTo>
                  <a:lnTo>
                    <a:pt x="954" y="185"/>
                  </a:lnTo>
                  <a:lnTo>
                    <a:pt x="956" y="186"/>
                  </a:lnTo>
                  <a:lnTo>
                    <a:pt x="958" y="188"/>
                  </a:lnTo>
                  <a:lnTo>
                    <a:pt x="960" y="189"/>
                  </a:lnTo>
                  <a:lnTo>
                    <a:pt x="962" y="190"/>
                  </a:lnTo>
                  <a:lnTo>
                    <a:pt x="964" y="192"/>
                  </a:lnTo>
                  <a:lnTo>
                    <a:pt x="966" y="193"/>
                  </a:lnTo>
                  <a:lnTo>
                    <a:pt x="968" y="195"/>
                  </a:lnTo>
                  <a:lnTo>
                    <a:pt x="970" y="196"/>
                  </a:lnTo>
                  <a:lnTo>
                    <a:pt x="972" y="197"/>
                  </a:lnTo>
                  <a:lnTo>
                    <a:pt x="974" y="199"/>
                  </a:lnTo>
                  <a:lnTo>
                    <a:pt x="976" y="200"/>
                  </a:lnTo>
                  <a:lnTo>
                    <a:pt x="978" y="201"/>
                  </a:lnTo>
                  <a:lnTo>
                    <a:pt x="980" y="203"/>
                  </a:lnTo>
                  <a:lnTo>
                    <a:pt x="982" y="204"/>
                  </a:lnTo>
                  <a:lnTo>
                    <a:pt x="984" y="205"/>
                  </a:lnTo>
                  <a:lnTo>
                    <a:pt x="986" y="206"/>
                  </a:lnTo>
                  <a:lnTo>
                    <a:pt x="988" y="208"/>
                  </a:lnTo>
                  <a:lnTo>
                    <a:pt x="990" y="209"/>
                  </a:lnTo>
                  <a:lnTo>
                    <a:pt x="992" y="210"/>
                  </a:lnTo>
                  <a:lnTo>
                    <a:pt x="994" y="211"/>
                  </a:lnTo>
                  <a:lnTo>
                    <a:pt x="996" y="212"/>
                  </a:lnTo>
                  <a:lnTo>
                    <a:pt x="998" y="214"/>
                  </a:lnTo>
                  <a:lnTo>
                    <a:pt x="1000" y="215"/>
                  </a:lnTo>
                  <a:lnTo>
                    <a:pt x="1002" y="216"/>
                  </a:lnTo>
                  <a:lnTo>
                    <a:pt x="1004" y="217"/>
                  </a:lnTo>
                  <a:lnTo>
                    <a:pt x="1006" y="218"/>
                  </a:lnTo>
                  <a:lnTo>
                    <a:pt x="1008" y="219"/>
                  </a:lnTo>
                  <a:lnTo>
                    <a:pt x="1010" y="220"/>
                  </a:lnTo>
                  <a:lnTo>
                    <a:pt x="1012" y="222"/>
                  </a:lnTo>
                  <a:lnTo>
                    <a:pt x="1014" y="223"/>
                  </a:lnTo>
                  <a:lnTo>
                    <a:pt x="1016" y="224"/>
                  </a:lnTo>
                  <a:lnTo>
                    <a:pt x="1018" y="225"/>
                  </a:lnTo>
                  <a:lnTo>
                    <a:pt x="1020" y="226"/>
                  </a:lnTo>
                  <a:lnTo>
                    <a:pt x="1022" y="227"/>
                  </a:lnTo>
                  <a:lnTo>
                    <a:pt x="1024" y="228"/>
                  </a:lnTo>
                  <a:lnTo>
                    <a:pt x="1026" y="229"/>
                  </a:lnTo>
                  <a:lnTo>
                    <a:pt x="1028" y="230"/>
                  </a:lnTo>
                  <a:lnTo>
                    <a:pt x="1030" y="231"/>
                  </a:lnTo>
                  <a:lnTo>
                    <a:pt x="1032" y="232"/>
                  </a:lnTo>
                  <a:lnTo>
                    <a:pt x="1034" y="233"/>
                  </a:lnTo>
                  <a:lnTo>
                    <a:pt x="1036" y="234"/>
                  </a:lnTo>
                  <a:lnTo>
                    <a:pt x="1038" y="235"/>
                  </a:lnTo>
                  <a:lnTo>
                    <a:pt x="1040" y="236"/>
                  </a:lnTo>
                  <a:lnTo>
                    <a:pt x="1042" y="237"/>
                  </a:lnTo>
                  <a:lnTo>
                    <a:pt x="1044" y="238"/>
                  </a:lnTo>
                  <a:lnTo>
                    <a:pt x="1046" y="238"/>
                  </a:lnTo>
                  <a:lnTo>
                    <a:pt x="1048" y="239"/>
                  </a:lnTo>
                  <a:lnTo>
                    <a:pt x="1050" y="240"/>
                  </a:lnTo>
                  <a:lnTo>
                    <a:pt x="1052" y="241"/>
                  </a:lnTo>
                  <a:lnTo>
                    <a:pt x="1054" y="242"/>
                  </a:lnTo>
                  <a:lnTo>
                    <a:pt x="1056" y="243"/>
                  </a:lnTo>
                  <a:lnTo>
                    <a:pt x="1058" y="244"/>
                  </a:lnTo>
                  <a:lnTo>
                    <a:pt x="1060" y="244"/>
                  </a:lnTo>
                  <a:lnTo>
                    <a:pt x="1062" y="245"/>
                  </a:lnTo>
                  <a:lnTo>
                    <a:pt x="1064" y="246"/>
                  </a:lnTo>
                  <a:lnTo>
                    <a:pt x="1066" y="247"/>
                  </a:lnTo>
                  <a:lnTo>
                    <a:pt x="1068" y="248"/>
                  </a:lnTo>
                  <a:lnTo>
                    <a:pt x="1070" y="248"/>
                  </a:lnTo>
                  <a:lnTo>
                    <a:pt x="1072" y="249"/>
                  </a:lnTo>
                  <a:lnTo>
                    <a:pt x="1074" y="250"/>
                  </a:lnTo>
                  <a:lnTo>
                    <a:pt x="1076" y="251"/>
                  </a:lnTo>
                  <a:lnTo>
                    <a:pt x="1078" y="251"/>
                  </a:lnTo>
                  <a:lnTo>
                    <a:pt x="1080" y="252"/>
                  </a:lnTo>
                  <a:lnTo>
                    <a:pt x="1082" y="253"/>
                  </a:lnTo>
                  <a:lnTo>
                    <a:pt x="1084" y="253"/>
                  </a:lnTo>
                  <a:lnTo>
                    <a:pt x="1086" y="254"/>
                  </a:lnTo>
                  <a:lnTo>
                    <a:pt x="1088" y="255"/>
                  </a:lnTo>
                  <a:lnTo>
                    <a:pt x="1090" y="255"/>
                  </a:lnTo>
                  <a:lnTo>
                    <a:pt x="1092" y="256"/>
                  </a:lnTo>
                  <a:lnTo>
                    <a:pt x="1094" y="257"/>
                  </a:lnTo>
                  <a:lnTo>
                    <a:pt x="1096" y="257"/>
                  </a:lnTo>
                  <a:lnTo>
                    <a:pt x="1098" y="258"/>
                  </a:lnTo>
                  <a:lnTo>
                    <a:pt x="1100" y="258"/>
                  </a:lnTo>
                  <a:lnTo>
                    <a:pt x="1102" y="259"/>
                  </a:lnTo>
                  <a:lnTo>
                    <a:pt x="1104" y="260"/>
                  </a:lnTo>
                  <a:lnTo>
                    <a:pt x="1106" y="260"/>
                  </a:lnTo>
                  <a:lnTo>
                    <a:pt x="1108" y="261"/>
                  </a:lnTo>
                  <a:lnTo>
                    <a:pt x="1110" y="261"/>
                  </a:lnTo>
                  <a:lnTo>
                    <a:pt x="1112" y="262"/>
                  </a:lnTo>
                  <a:lnTo>
                    <a:pt x="1114" y="262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20" y="264"/>
                  </a:lnTo>
                  <a:lnTo>
                    <a:pt x="1122" y="264"/>
                  </a:lnTo>
                  <a:lnTo>
                    <a:pt x="1124" y="265"/>
                  </a:lnTo>
                  <a:lnTo>
                    <a:pt x="1126" y="265"/>
                  </a:lnTo>
                  <a:lnTo>
                    <a:pt x="1128" y="266"/>
                  </a:lnTo>
                  <a:lnTo>
                    <a:pt x="1130" y="266"/>
                  </a:lnTo>
                  <a:lnTo>
                    <a:pt x="1132" y="267"/>
                  </a:lnTo>
                  <a:lnTo>
                    <a:pt x="1134" y="267"/>
                  </a:lnTo>
                  <a:lnTo>
                    <a:pt x="1136" y="268"/>
                  </a:lnTo>
                  <a:lnTo>
                    <a:pt x="1138" y="268"/>
                  </a:lnTo>
                  <a:lnTo>
                    <a:pt x="1140" y="269"/>
                  </a:lnTo>
                  <a:lnTo>
                    <a:pt x="1142" y="269"/>
                  </a:lnTo>
                  <a:lnTo>
                    <a:pt x="1144" y="269"/>
                  </a:lnTo>
                  <a:lnTo>
                    <a:pt x="1146" y="270"/>
                  </a:lnTo>
                  <a:lnTo>
                    <a:pt x="1148" y="270"/>
                  </a:lnTo>
                  <a:lnTo>
                    <a:pt x="1150" y="271"/>
                  </a:lnTo>
                  <a:lnTo>
                    <a:pt x="1152" y="271"/>
                  </a:lnTo>
                  <a:lnTo>
                    <a:pt x="1154" y="271"/>
                  </a:lnTo>
                  <a:lnTo>
                    <a:pt x="1156" y="272"/>
                  </a:lnTo>
                  <a:lnTo>
                    <a:pt x="1158" y="272"/>
                  </a:lnTo>
                  <a:lnTo>
                    <a:pt x="1160" y="272"/>
                  </a:lnTo>
                  <a:lnTo>
                    <a:pt x="1162" y="273"/>
                  </a:lnTo>
                  <a:lnTo>
                    <a:pt x="1164" y="273"/>
                  </a:lnTo>
                  <a:lnTo>
                    <a:pt x="1166" y="273"/>
                  </a:lnTo>
                  <a:lnTo>
                    <a:pt x="1168" y="274"/>
                  </a:lnTo>
                  <a:lnTo>
                    <a:pt x="1170" y="274"/>
                  </a:lnTo>
                  <a:lnTo>
                    <a:pt x="1172" y="274"/>
                  </a:lnTo>
                  <a:lnTo>
                    <a:pt x="1174" y="275"/>
                  </a:lnTo>
                  <a:lnTo>
                    <a:pt x="1176" y="275"/>
                  </a:lnTo>
                  <a:lnTo>
                    <a:pt x="1178" y="275"/>
                  </a:lnTo>
                  <a:lnTo>
                    <a:pt x="1180" y="276"/>
                  </a:lnTo>
                  <a:lnTo>
                    <a:pt x="1182" y="276"/>
                  </a:lnTo>
                  <a:lnTo>
                    <a:pt x="1184" y="276"/>
                  </a:lnTo>
                  <a:lnTo>
                    <a:pt x="1186" y="276"/>
                  </a:lnTo>
                  <a:lnTo>
                    <a:pt x="1188" y="277"/>
                  </a:lnTo>
                  <a:lnTo>
                    <a:pt x="1190" y="277"/>
                  </a:lnTo>
                  <a:lnTo>
                    <a:pt x="1192" y="277"/>
                  </a:lnTo>
                  <a:lnTo>
                    <a:pt x="1194" y="277"/>
                  </a:lnTo>
                  <a:lnTo>
                    <a:pt x="1196" y="278"/>
                  </a:lnTo>
                  <a:lnTo>
                    <a:pt x="1198" y="278"/>
                  </a:lnTo>
                  <a:lnTo>
                    <a:pt x="1200" y="278"/>
                  </a:lnTo>
                  <a:lnTo>
                    <a:pt x="1202" y="278"/>
                  </a:lnTo>
                  <a:lnTo>
                    <a:pt x="1204" y="279"/>
                  </a:lnTo>
                  <a:lnTo>
                    <a:pt x="1206" y="279"/>
                  </a:lnTo>
                  <a:lnTo>
                    <a:pt x="1208" y="279"/>
                  </a:lnTo>
                  <a:lnTo>
                    <a:pt x="1210" y="279"/>
                  </a:lnTo>
                  <a:lnTo>
                    <a:pt x="1212" y="280"/>
                  </a:lnTo>
                  <a:lnTo>
                    <a:pt x="1214" y="280"/>
                  </a:lnTo>
                  <a:lnTo>
                    <a:pt x="1216" y="280"/>
                  </a:lnTo>
                  <a:lnTo>
                    <a:pt x="1218" y="280"/>
                  </a:lnTo>
                  <a:lnTo>
                    <a:pt x="1220" y="280"/>
                  </a:lnTo>
                  <a:lnTo>
                    <a:pt x="1222" y="280"/>
                  </a:lnTo>
                  <a:lnTo>
                    <a:pt x="1224" y="281"/>
                  </a:lnTo>
                  <a:lnTo>
                    <a:pt x="1226" y="281"/>
                  </a:lnTo>
                  <a:lnTo>
                    <a:pt x="1228" y="281"/>
                  </a:lnTo>
                  <a:lnTo>
                    <a:pt x="1230" y="281"/>
                  </a:lnTo>
                  <a:lnTo>
                    <a:pt x="1232" y="281"/>
                  </a:lnTo>
                  <a:lnTo>
                    <a:pt x="1234" y="281"/>
                  </a:lnTo>
                  <a:lnTo>
                    <a:pt x="1236" y="282"/>
                  </a:lnTo>
                  <a:lnTo>
                    <a:pt x="1238" y="282"/>
                  </a:lnTo>
                  <a:lnTo>
                    <a:pt x="1240" y="282"/>
                  </a:lnTo>
                  <a:lnTo>
                    <a:pt x="1242" y="282"/>
                  </a:lnTo>
                  <a:lnTo>
                    <a:pt x="1244" y="282"/>
                  </a:lnTo>
                  <a:lnTo>
                    <a:pt x="1246" y="282"/>
                  </a:lnTo>
                  <a:lnTo>
                    <a:pt x="1248" y="282"/>
                  </a:lnTo>
                  <a:lnTo>
                    <a:pt x="1250" y="283"/>
                  </a:lnTo>
                  <a:lnTo>
                    <a:pt x="1252" y="283"/>
                  </a:lnTo>
                  <a:lnTo>
                    <a:pt x="1254" y="283"/>
                  </a:lnTo>
                  <a:lnTo>
                    <a:pt x="1256" y="283"/>
                  </a:lnTo>
                  <a:lnTo>
                    <a:pt x="1258" y="283"/>
                  </a:lnTo>
                  <a:lnTo>
                    <a:pt x="1260" y="283"/>
                  </a:lnTo>
                  <a:lnTo>
                    <a:pt x="1262" y="283"/>
                  </a:lnTo>
                  <a:lnTo>
                    <a:pt x="1264" y="283"/>
                  </a:lnTo>
                  <a:lnTo>
                    <a:pt x="1266" y="284"/>
                  </a:lnTo>
                  <a:lnTo>
                    <a:pt x="1268" y="284"/>
                  </a:lnTo>
                  <a:lnTo>
                    <a:pt x="1270" y="284"/>
                  </a:lnTo>
                  <a:lnTo>
                    <a:pt x="1272" y="284"/>
                  </a:lnTo>
                  <a:lnTo>
                    <a:pt x="1274" y="284"/>
                  </a:lnTo>
                  <a:lnTo>
                    <a:pt x="1276" y="284"/>
                  </a:lnTo>
                  <a:lnTo>
                    <a:pt x="1277" y="284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D15E4AB-1E86-4160-8515-4F1D23C2DEB2}"/>
              </a:ext>
            </a:extLst>
          </p:cNvPr>
          <p:cNvCxnSpPr/>
          <p:nvPr/>
        </p:nvCxnSpPr>
        <p:spPr>
          <a:xfrm rot="5400000" flipH="1" flipV="1">
            <a:off x="3743325" y="5122863"/>
            <a:ext cx="1211263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6" name="Object 3">
            <a:extLst>
              <a:ext uri="{FF2B5EF4-FFF2-40B4-BE49-F238E27FC236}">
                <a16:creationId xmlns:a16="http://schemas.microsoft.com/office/drawing/2014/main" id="{D15D43E2-D84B-7635-147A-1D9D679F1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1338" y="5213350"/>
          <a:ext cx="6318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670" imgH="177646" progId="Equation.DSMT4">
                  <p:embed/>
                </p:oleObj>
              </mc:Choice>
              <mc:Fallback>
                <p:oleObj name="Equation" r:id="rId6" imgW="380670" imgH="177646" progId="Equation.DSMT4">
                  <p:embed/>
                  <p:pic>
                    <p:nvPicPr>
                      <p:cNvPr id="37896" name="Object 3">
                        <a:extLst>
                          <a:ext uri="{FF2B5EF4-FFF2-40B4-BE49-F238E27FC236}">
                            <a16:creationId xmlns:a16="http://schemas.microsoft.com/office/drawing/2014/main" id="{D15D43E2-D84B-7635-147A-1D9D679F1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5213350"/>
                        <a:ext cx="63182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86">
            <a:hlinkClick r:id="rId8"/>
            <a:extLst>
              <a:ext uri="{FF2B5EF4-FFF2-40B4-BE49-F238E27FC236}">
                <a16:creationId xmlns:a16="http://schemas.microsoft.com/office/drawing/2014/main" id="{FD628FB6-1F1F-90FB-EA62-36FB1AE9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6264275"/>
            <a:ext cx="166687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953F-C97D-4B6F-9CA1-F494F610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41AB9A1-8676-084B-9BD8-9D059B9AD5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62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7FA35FD-C72C-C324-C4F5-BC79BF7D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118268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E946-8FAA-4777-A64B-AFA9365B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80975"/>
            <a:ext cx="11277600" cy="1182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300" dirty="0"/>
              <a:t>Ex: (P147 #2.33)The length of human pregnancies from conception to birth resembles a Normal Distribution with a mean of 266 days and a standard deviation of 16days.  Find the following: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CAE25E31-C3A7-5AB7-68CA-1A8B4D90F8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400" y="1365250"/>
            <a:ext cx="9386888" cy="12525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a) What percent of pregnancies last less than 240 days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b) What percent of pregnancies last between 240 to 270 days?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c) How long do the longest 20% of pregnancies last?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02549-D898-67A7-1F29-02858711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974975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a)  Solution: Find the z-score for 240 days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00B449-F6D6-F590-A734-99DDC59CC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100" y="3427413"/>
          <a:ext cx="17224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00B449-F6D6-F590-A734-99DDC59CC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427413"/>
                        <a:ext cx="17224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9DC9C07C-6688-BE9C-2AAD-CA5F8372B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9025" y="3535363"/>
          <a:ext cx="1473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693" imgH="177646" progId="Equation.DSMT4">
                  <p:embed/>
                </p:oleObj>
              </mc:Choice>
              <mc:Fallback>
                <p:oleObj name="Equation" r:id="rId6" imgW="583693" imgH="177646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9DC9C07C-6688-BE9C-2AAD-CA5F8372B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3535363"/>
                        <a:ext cx="1473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821285-A788-4451-F56B-6877E38D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4178300"/>
            <a:ext cx="360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(Table A) to find the left area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for a Z-score of -1.63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8B948DE5-25FB-6E98-14CD-47E7F7176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2675" y="4824413"/>
          <a:ext cx="233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100" imgH="228600" progId="Equation.DSMT4">
                  <p:embed/>
                </p:oleObj>
              </mc:Choice>
              <mc:Fallback>
                <p:oleObj name="Equation" r:id="rId8" imgW="927100" imgH="22860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8B948DE5-25FB-6E98-14CD-47E7F7176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824413"/>
                        <a:ext cx="233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5A104D-AA5F-3739-DCA3-5BD6BFAC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408613"/>
            <a:ext cx="3844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Conclusion: About 5.2% of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pregnancies will last less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than 240 days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7C21A1B7-7ED8-6CCD-B640-1F5D074D2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3388" y="3346450"/>
          <a:ext cx="3429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200" imgH="254000" progId="Equation.DSMT4">
                  <p:embed/>
                </p:oleObj>
              </mc:Choice>
              <mc:Fallback>
                <p:oleObj name="Equation" r:id="rId10" imgW="1981200" imgH="2540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7C21A1B7-7ED8-6CCD-B640-1F5D074D2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3346450"/>
                        <a:ext cx="3429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026C3F-1185-414E-1071-F1F66987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990850"/>
            <a:ext cx="353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Alternative Solution: ShadeNorm</a:t>
            </a:r>
          </a:p>
        </p:txBody>
      </p:sp>
      <p:pic>
        <p:nvPicPr>
          <p:cNvPr id="16394" name="Picture 10">
            <a:extLst>
              <a:ext uri="{FF2B5EF4-FFF2-40B4-BE49-F238E27FC236}">
                <a16:creationId xmlns:a16="http://schemas.microsoft.com/office/drawing/2014/main" id="{33D66EDC-BA71-BD42-AD77-6EB04D2F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778250"/>
            <a:ext cx="2921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392BD36E-2D73-D4FD-AA6D-E1EA71D4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5"/>
          <a:stretch>
            <a:fillRect/>
          </a:stretch>
        </p:blipFill>
        <p:spPr bwMode="auto">
          <a:xfrm>
            <a:off x="5545138" y="3811588"/>
            <a:ext cx="168433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D339CD8C-D39D-8498-6023-474113291A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0" y="6202363"/>
          <a:ext cx="33639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3100" imgH="254000" progId="Equation.DSMT4">
                  <p:embed/>
                </p:oleObj>
              </mc:Choice>
              <mc:Fallback>
                <p:oleObj name="Equation" r:id="rId14" imgW="1943100" imgH="254000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D339CD8C-D39D-8498-6023-474113291A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6202363"/>
                        <a:ext cx="33639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A04380AB-59B4-2DB9-656E-8FDB892F5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6142038"/>
          <a:ext cx="1717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336" imgH="177723" progId="Equation.DSMT4">
                  <p:embed/>
                </p:oleObj>
              </mc:Choice>
              <mc:Fallback>
                <p:oleObj name="Equation" r:id="rId16" imgW="609336" imgH="177723" progId="Equation.DSMT4">
                  <p:embed/>
                  <p:pic>
                    <p:nvPicPr>
                      <p:cNvPr id="17" name="Object 7">
                        <a:extLst>
                          <a:ext uri="{FF2B5EF4-FFF2-40B4-BE49-F238E27FC236}">
                            <a16:creationId xmlns:a16="http://schemas.microsoft.com/office/drawing/2014/main" id="{A04380AB-59B4-2DB9-656E-8FDB892F5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6142038"/>
                        <a:ext cx="1717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TextBox 17">
            <a:hlinkClick r:id="rId18"/>
            <a:extLst>
              <a:ext uri="{FF2B5EF4-FFF2-40B4-BE49-F238E27FC236}">
                <a16:creationId xmlns:a16="http://schemas.microsoft.com/office/drawing/2014/main" id="{DE4B7E80-3301-91A7-D6A5-2E2980EB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6373813"/>
            <a:ext cx="16668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83806-ECF0-FC24-53F8-4DD2B804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314325"/>
            <a:ext cx="435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 startAt="2"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Find the Z-score of both observations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 240 &amp; 270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80BAF596-A5FF-8FE1-BFBC-ED82D10F35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8338" y="984250"/>
          <a:ext cx="17224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393529" progId="Equation.DSMT4">
                  <p:embed/>
                </p:oleObj>
              </mc:Choice>
              <mc:Fallback>
                <p:oleObj name="Equation" r:id="rId4" imgW="888614" imgH="393529" progId="Equation.DSMT4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id="{80BAF596-A5FF-8FE1-BFBC-ED82D10F3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984250"/>
                        <a:ext cx="17224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0E10B823-7827-C8D3-27FE-6E3D09816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2813" y="1789113"/>
          <a:ext cx="1473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693" imgH="177646" progId="Equation.DSMT4">
                  <p:embed/>
                </p:oleObj>
              </mc:Choice>
              <mc:Fallback>
                <p:oleObj name="Equation" r:id="rId6" imgW="583693" imgH="177646" progId="Equation.DSMT4">
                  <p:embed/>
                  <p:pic>
                    <p:nvPicPr>
                      <p:cNvPr id="29699" name="Object 4">
                        <a:extLst>
                          <a:ext uri="{FF2B5EF4-FFF2-40B4-BE49-F238E27FC236}">
                            <a16:creationId xmlns:a16="http://schemas.microsoft.com/office/drawing/2014/main" id="{0E10B823-7827-C8D3-27FE-6E3D09816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1789113"/>
                        <a:ext cx="1473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6C1D0E8-8C8C-AFBF-03D6-1254551A3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6875" y="973138"/>
          <a:ext cx="17224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D6C1D0E8-8C8C-AFBF-03D6-1254551A3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973138"/>
                        <a:ext cx="17224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6F7103E-9556-6A65-66D7-90775D706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7063" y="1763713"/>
          <a:ext cx="10890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425" imgH="177646" progId="Equation.DSMT4">
                  <p:embed/>
                </p:oleObj>
              </mc:Choice>
              <mc:Fallback>
                <p:oleObj name="Equation" r:id="rId10" imgW="431425" imgH="177646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56F7103E-9556-6A65-66D7-90775D706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1763713"/>
                        <a:ext cx="10890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03F980-286C-D4A4-7C07-6DB76B36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295525"/>
            <a:ext cx="511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Table A to find the left area of each Z-score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57705438-FC57-B5A9-D481-915B94ADB3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3250" y="2762250"/>
          <a:ext cx="1752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241195" progId="Equation.DSMT4">
                  <p:embed/>
                </p:oleObj>
              </mc:Choice>
              <mc:Fallback>
                <p:oleObj name="Equation" r:id="rId12" imgW="799753" imgH="241195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57705438-FC57-B5A9-D481-915B94ADB3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2762250"/>
                        <a:ext cx="17526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AAB3966F-8069-F71D-76C0-F87E15D76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5300" y="2727325"/>
          <a:ext cx="1781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447" imgH="241195" progId="Equation.DSMT4">
                  <p:embed/>
                </p:oleObj>
              </mc:Choice>
              <mc:Fallback>
                <p:oleObj name="Equation" r:id="rId14" imgW="812447" imgH="241195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AAB3966F-8069-F71D-76C0-F87E15D764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727325"/>
                        <a:ext cx="17811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5F56079E-B3E2-DB01-7A3D-6EACADFA0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4425" y="4098925"/>
          <a:ext cx="1725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400" imgH="241300" progId="Equation.DSMT4">
                  <p:embed/>
                </p:oleObj>
              </mc:Choice>
              <mc:Fallback>
                <p:oleObj name="Equation" r:id="rId16" imgW="787400" imgH="241300" progId="Equation.DSMT4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5F56079E-B3E2-DB01-7A3D-6EACADFA0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098925"/>
                        <a:ext cx="1725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F85049-5A5C-DAE9-3A21-B87C1C9E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41630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Subtract the area to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find the area in between: </a:t>
            </a:r>
          </a:p>
        </p:txBody>
      </p:sp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B118EE80-6ABA-184B-0006-ACB4E06AE6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1288" y="4581525"/>
          <a:ext cx="2476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29810" imgH="177723" progId="Equation.DSMT4">
                  <p:embed/>
                </p:oleObj>
              </mc:Choice>
              <mc:Fallback>
                <p:oleObj name="Equation" r:id="rId18" imgW="1129810" imgH="177723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B118EE80-6ABA-184B-0006-ACB4E06AE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581525"/>
                        <a:ext cx="2476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B280F3AC-AA20-5421-666B-F17B020F9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064125"/>
          <a:ext cx="12525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004" imgH="177646" progId="Equation.DSMT4">
                  <p:embed/>
                </p:oleObj>
              </mc:Choice>
              <mc:Fallback>
                <p:oleObj name="Equation" r:id="rId20" imgW="571004" imgH="177646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B280F3AC-AA20-5421-666B-F17B020F9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64125"/>
                        <a:ext cx="12525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0DA7B8E-AA07-B962-91E2-58428E11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5575300"/>
            <a:ext cx="414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Conclusion: About 55% of pregnancies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will last between 240 to 270 days</a:t>
            </a:r>
          </a:p>
        </p:txBody>
      </p:sp>
      <p:pic>
        <p:nvPicPr>
          <p:cNvPr id="29707" name="Picture 11">
            <a:extLst>
              <a:ext uri="{FF2B5EF4-FFF2-40B4-BE49-F238E27FC236}">
                <a16:creationId xmlns:a16="http://schemas.microsoft.com/office/drawing/2014/main" id="{9B083F07-54DE-7354-8666-B646DC8D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1538"/>
            <a:ext cx="3552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206358-C90A-F62B-1D43-C8B2B2B6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371475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Alternative Solution: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32C4E-4D44-FBED-B830-6725F1B99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795338"/>
            <a:ext cx="368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If you use ShadeNorm, make 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previous diagram is cleared</a:t>
            </a:r>
          </a:p>
        </p:txBody>
      </p:sp>
      <p:graphicFrame>
        <p:nvGraphicFramePr>
          <p:cNvPr id="29708" name="Object 11">
            <a:extLst>
              <a:ext uri="{FF2B5EF4-FFF2-40B4-BE49-F238E27FC236}">
                <a16:creationId xmlns:a16="http://schemas.microsoft.com/office/drawing/2014/main" id="{4D23667D-8E6D-8C19-70DC-1D55F2496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2288" y="1654175"/>
          <a:ext cx="32750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92300" imgH="254000" progId="Equation.DSMT4">
                  <p:embed/>
                </p:oleObj>
              </mc:Choice>
              <mc:Fallback>
                <p:oleObj name="Equation" r:id="rId23" imgW="1892300" imgH="254000" progId="Equation.DSMT4">
                  <p:embed/>
                  <p:pic>
                    <p:nvPicPr>
                      <p:cNvPr id="29708" name="Object 11">
                        <a:extLst>
                          <a:ext uri="{FF2B5EF4-FFF2-40B4-BE49-F238E27FC236}">
                            <a16:creationId xmlns:a16="http://schemas.microsoft.com/office/drawing/2014/main" id="{4D23667D-8E6D-8C19-70DC-1D55F2496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1654175"/>
                        <a:ext cx="32750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2">
            <a:extLst>
              <a:ext uri="{FF2B5EF4-FFF2-40B4-BE49-F238E27FC236}">
                <a16:creationId xmlns:a16="http://schemas.microsoft.com/office/drawing/2014/main" id="{7D480E99-D01C-BD5C-A8F5-8E31064E5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225" y="5029200"/>
          <a:ext cx="3209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54200" imgH="254000" progId="Equation.DSMT4">
                  <p:embed/>
                </p:oleObj>
              </mc:Choice>
              <mc:Fallback>
                <p:oleObj name="Equation" r:id="rId25" imgW="1854200" imgH="254000" progId="Equation.DSMT4">
                  <p:embed/>
                  <p:pic>
                    <p:nvPicPr>
                      <p:cNvPr id="29709" name="Object 12">
                        <a:extLst>
                          <a:ext uri="{FF2B5EF4-FFF2-40B4-BE49-F238E27FC236}">
                            <a16:creationId xmlns:a16="http://schemas.microsoft.com/office/drawing/2014/main" id="{7D480E99-D01C-BD5C-A8F5-8E31064E5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5029200"/>
                        <a:ext cx="3209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3">
            <a:extLst>
              <a:ext uri="{FF2B5EF4-FFF2-40B4-BE49-F238E27FC236}">
                <a16:creationId xmlns:a16="http://schemas.microsoft.com/office/drawing/2014/main" id="{96C60C64-14E4-3763-6626-936572A41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9038" y="5527675"/>
          <a:ext cx="17176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09336" imgH="177723" progId="Equation.DSMT4">
                  <p:embed/>
                </p:oleObj>
              </mc:Choice>
              <mc:Fallback>
                <p:oleObj name="Equation" r:id="rId27" imgW="609336" imgH="177723" progId="Equation.DSMT4">
                  <p:embed/>
                  <p:pic>
                    <p:nvPicPr>
                      <p:cNvPr id="29710" name="Object 13">
                        <a:extLst>
                          <a:ext uri="{FF2B5EF4-FFF2-40B4-BE49-F238E27FC236}">
                            <a16:creationId xmlns:a16="http://schemas.microsoft.com/office/drawing/2014/main" id="{96C60C64-14E4-3763-6626-936572A41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527675"/>
                        <a:ext cx="17176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TextBox 17">
            <a:hlinkClick r:id="rId29"/>
            <a:extLst>
              <a:ext uri="{FF2B5EF4-FFF2-40B4-BE49-F238E27FC236}">
                <a16:creationId xmlns:a16="http://schemas.microsoft.com/office/drawing/2014/main" id="{0AB281BB-128E-B666-2D41-D926517D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6373813"/>
            <a:ext cx="16668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6D950-7D27-2B62-3313-CE004051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46063"/>
            <a:ext cx="8351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 startAt="3"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We are looking for the top 20% of pregnancies, then the  right area will be 20% and the left area will be 80%. Use Table A to find the Z-score with the Left area from 80%.to 100%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B37F43C-8064-2ECC-F072-95DDC885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249363"/>
            <a:ext cx="31813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20634-8B8A-847C-5873-3724D431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3182938"/>
            <a:ext cx="361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Table A to find the Z-scores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8EC6578B-6601-D484-9035-4DF464C38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2800" y="3608388"/>
          <a:ext cx="12795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47" imgH="228501" progId="Equation.DSMT4">
                  <p:embed/>
                </p:oleObj>
              </mc:Choice>
              <mc:Fallback>
                <p:oleObj name="Equation" r:id="rId5" imgW="583947" imgH="228501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8EC6578B-6601-D484-9035-4DF464C38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608388"/>
                        <a:ext cx="12795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>
            <a:extLst>
              <a:ext uri="{FF2B5EF4-FFF2-40B4-BE49-F238E27FC236}">
                <a16:creationId xmlns:a16="http://schemas.microsoft.com/office/drawing/2014/main" id="{3D8821EA-F13F-2B56-5288-D3CCADC3EE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0725" y="3560763"/>
          <a:ext cx="11398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700" imgH="228600" progId="Equation.DSMT4">
                  <p:embed/>
                </p:oleObj>
              </mc:Choice>
              <mc:Fallback>
                <p:oleObj name="Equation" r:id="rId7" imgW="520700" imgH="228600" progId="Equation.DSMT4">
                  <p:embed/>
                  <p:pic>
                    <p:nvPicPr>
                      <p:cNvPr id="30725" name="Object 3">
                        <a:extLst>
                          <a:ext uri="{FF2B5EF4-FFF2-40B4-BE49-F238E27FC236}">
                            <a16:creationId xmlns:a16="http://schemas.microsoft.com/office/drawing/2014/main" id="{3D8821EA-F13F-2B56-5288-D3CCADC3E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560763"/>
                        <a:ext cx="11398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6D12CE-5856-44E3-5508-FBC34E9C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4071938"/>
            <a:ext cx="307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the Z-scores to find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values of the observations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F333B546-434E-7374-7DA1-7C2D25EA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38" y="4727575"/>
          <a:ext cx="203041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6698" imgH="393529" progId="Equation.DSMT4">
                  <p:embed/>
                </p:oleObj>
              </mc:Choice>
              <mc:Fallback>
                <p:oleObj name="Equation" r:id="rId9" imgW="926698" imgH="393529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F333B546-434E-7374-7DA1-7C2D25EA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727575"/>
                        <a:ext cx="203041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159E1DFB-60B1-B901-16CF-F41B57443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725" y="5589588"/>
          <a:ext cx="15303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197" imgH="177723" progId="Equation.DSMT4">
                  <p:embed/>
                </p:oleObj>
              </mc:Choice>
              <mc:Fallback>
                <p:oleObj name="Equation" r:id="rId11" imgW="698197" imgH="177723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159E1DFB-60B1-B901-16CF-F41B57443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5589588"/>
                        <a:ext cx="15303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E0DF37A9-BF88-CC53-DC63-305899BEE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5" y="4678363"/>
          <a:ext cx="18621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531" imgH="393529" progId="Equation.DSMT4">
                  <p:embed/>
                </p:oleObj>
              </mc:Choice>
              <mc:Fallback>
                <p:oleObj name="Equation" r:id="rId13" imgW="850531" imgH="393529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E0DF37A9-BF88-CC53-DC63-305899BEE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4678363"/>
                        <a:ext cx="186213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7C3D8C02-B713-390D-FA97-E62B06FDD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4188" y="5608638"/>
          <a:ext cx="13620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1760" imgH="177646" progId="Equation.DSMT4">
                  <p:embed/>
                </p:oleObj>
              </mc:Choice>
              <mc:Fallback>
                <p:oleObj name="Equation" r:id="rId15" imgW="621760" imgH="177646" progId="Equation.DSMT4">
                  <p:embed/>
                  <p:pic>
                    <p:nvPicPr>
                      <p:cNvPr id="14" name="Object 7">
                        <a:extLst>
                          <a:ext uri="{FF2B5EF4-FFF2-40B4-BE49-F238E27FC236}">
                            <a16:creationId xmlns:a16="http://schemas.microsoft.com/office/drawing/2014/main" id="{7C3D8C02-B713-390D-FA97-E62B06FDD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608638"/>
                        <a:ext cx="13620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9ABFB99-C0CB-0D66-9F47-7072229D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6126163"/>
            <a:ext cx="5130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  <a:t>Conclusion: The longest 20% of pregnancies will last between 279 to 320 days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253EB-1035-2BED-BC2D-C4C19437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1476375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Alternative Solution: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7EAAB-6125-2C68-C8B4-BA778C05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2447925"/>
            <a:ext cx="3494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Use Inverse Norm to find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value of the observation for 80%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 100%</a:t>
            </a:r>
          </a:p>
        </p:txBody>
      </p:sp>
      <p:graphicFrame>
        <p:nvGraphicFramePr>
          <p:cNvPr id="30730" name="Object 8">
            <a:extLst>
              <a:ext uri="{FF2B5EF4-FFF2-40B4-BE49-F238E27FC236}">
                <a16:creationId xmlns:a16="http://schemas.microsoft.com/office/drawing/2014/main" id="{9D98B43D-329F-70EA-6F27-0E6527C00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138" y="1941513"/>
          <a:ext cx="23526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58310" imgH="253890" progId="Equation.DSMT4">
                  <p:embed/>
                </p:oleObj>
              </mc:Choice>
              <mc:Fallback>
                <p:oleObj name="Equation" r:id="rId17" imgW="1358310" imgH="253890" progId="Equation.DSMT4">
                  <p:embed/>
                  <p:pic>
                    <p:nvPicPr>
                      <p:cNvPr id="30730" name="Object 8">
                        <a:extLst>
                          <a:ext uri="{FF2B5EF4-FFF2-40B4-BE49-F238E27FC236}">
                            <a16:creationId xmlns:a16="http://schemas.microsoft.com/office/drawing/2014/main" id="{9D98B43D-329F-70EA-6F27-0E6527C00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1941513"/>
                        <a:ext cx="23526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C62FEA57-D427-96AF-6B01-D8A61751A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750" y="3635375"/>
          <a:ext cx="2749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86811" imgH="253890" progId="Equation.DSMT4">
                  <p:embed/>
                </p:oleObj>
              </mc:Choice>
              <mc:Fallback>
                <p:oleObj name="Equation" r:id="rId19" imgW="1586811" imgH="253890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C62FEA57-D427-96AF-6B01-D8A61751A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3635375"/>
                        <a:ext cx="2749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A4EFAEA5-0803-9CE9-27EA-FDAD2A4ED1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3225" y="3657600"/>
          <a:ext cx="1039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9696" imgH="177723" progId="Equation.DSMT4">
                  <p:embed/>
                </p:oleObj>
              </mc:Choice>
              <mc:Fallback>
                <p:oleObj name="Equation" r:id="rId21" imgW="469696" imgH="177723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A4EFAEA5-0803-9CE9-27EA-FDAD2A4ED1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225" y="3657600"/>
                        <a:ext cx="10398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4BAE9A57-B5CD-38D4-677B-084739407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4463" y="4197350"/>
          <a:ext cx="327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92300" imgH="254000" progId="Equation.DSMT4">
                  <p:embed/>
                </p:oleObj>
              </mc:Choice>
              <mc:Fallback>
                <p:oleObj name="Equation" r:id="rId23" imgW="1892300" imgH="25400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4BAE9A57-B5CD-38D4-677B-084739407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4197350"/>
                        <a:ext cx="327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>
            <a:extLst>
              <a:ext uri="{FF2B5EF4-FFF2-40B4-BE49-F238E27FC236}">
                <a16:creationId xmlns:a16="http://schemas.microsoft.com/office/drawing/2014/main" id="{C3497477-D16B-8BA7-5AC9-7EEFBD6CF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9000" y="4205288"/>
          <a:ext cx="590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66353" imgH="177569" progId="Equation.DSMT4">
                  <p:embed/>
                </p:oleObj>
              </mc:Choice>
              <mc:Fallback>
                <p:oleObj name="Equation" r:id="rId25" imgW="266353" imgH="177569" progId="Equation.DSMT4">
                  <p:embed/>
                  <p:pic>
                    <p:nvPicPr>
                      <p:cNvPr id="22" name="Object 12">
                        <a:extLst>
                          <a:ext uri="{FF2B5EF4-FFF2-40B4-BE49-F238E27FC236}">
                            <a16:creationId xmlns:a16="http://schemas.microsoft.com/office/drawing/2014/main" id="{C3497477-D16B-8BA7-5AC9-7EEFBD6CF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0" y="4205288"/>
                        <a:ext cx="5905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E0EACA7-4B43-1737-CD2D-6CA244D5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4692650"/>
            <a:ext cx="39830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  <a:t>Conclusion: The longest 20% of </a:t>
            </a:r>
            <a:b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  <a:t>pregnancies will last between </a:t>
            </a:r>
            <a:b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900">
                <a:solidFill>
                  <a:srgbClr val="FF0000"/>
                </a:solidFill>
                <a:latin typeface="Arial" panose="020B0604020202020204" pitchFamily="34" charset="0"/>
              </a:rPr>
              <a:t>279 to 342 days</a:t>
            </a:r>
          </a:p>
        </p:txBody>
      </p:sp>
      <p:sp>
        <p:nvSpPr>
          <p:cNvPr id="44053" name="TextBox 17">
            <a:hlinkClick r:id="rId27"/>
            <a:extLst>
              <a:ext uri="{FF2B5EF4-FFF2-40B4-BE49-F238E27FC236}">
                <a16:creationId xmlns:a16="http://schemas.microsoft.com/office/drawing/2014/main" id="{03882634-9245-7051-82E1-AAFDB456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3" y="6346825"/>
            <a:ext cx="16668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Z-score Table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/>
      <p:bldP spid="16" grpId="0"/>
      <p:bldP spid="17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03E9-348B-4219-BE73-C74CAD81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968FCC5A-B953-6210-73ED-E0CC626E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263"/>
            <a:ext cx="11182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E4FCFB53-7965-CCF8-FAFB-ED1A6017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>
            <a:extLst>
              <a:ext uri="{FF2B5EF4-FFF2-40B4-BE49-F238E27FC236}">
                <a16:creationId xmlns:a16="http://schemas.microsoft.com/office/drawing/2014/main" id="{CC62AC0F-389C-D436-0797-292B55B1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04900"/>
            <a:ext cx="7564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28A2FB48-892D-7BF0-64AD-264F21C3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170488"/>
            <a:ext cx="91170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>
            <a:extLst>
              <a:ext uri="{FF2B5EF4-FFF2-40B4-BE49-F238E27FC236}">
                <a16:creationId xmlns:a16="http://schemas.microsoft.com/office/drawing/2014/main" id="{14EA8FE3-AE01-A001-1761-4DEB7740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842000"/>
            <a:ext cx="8734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2E613277-BAD9-9E35-2E4B-29022D2F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>
            <a:extLst>
              <a:ext uri="{FF2B5EF4-FFF2-40B4-BE49-F238E27FC236}">
                <a16:creationId xmlns:a16="http://schemas.microsoft.com/office/drawing/2014/main" id="{AD30FD5C-6DA6-F501-EA65-5C9C5019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04900"/>
            <a:ext cx="7564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781449-044F-955D-8BF3-C7C3B71431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413" y="1592263"/>
          <a:ext cx="4916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253800" progId="Equation.DSMT4">
                  <p:embed/>
                </p:oleObj>
              </mc:Choice>
              <mc:Fallback>
                <p:oleObj name="Equation" r:id="rId6" imgW="23112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0781449-044F-955D-8BF3-C7C3B7143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592263"/>
                        <a:ext cx="49164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8C0A2C-A196-BA5B-404F-5079AA570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300" y="1671638"/>
          <a:ext cx="1162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18C0A2C-A196-BA5B-404F-5079AA570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671638"/>
                        <a:ext cx="1162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B865D9-E72E-AA6E-1B22-AF47FE53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1422400"/>
            <a:ext cx="412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11.51% of the particular brand of light bulb will last less than 1410 hours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DC73F9-F58D-2CE8-3D2F-C9F4BFD017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875" y="2709863"/>
          <a:ext cx="4727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280" imgH="253800" progId="Equation.DSMT4">
                  <p:embed/>
                </p:oleObj>
              </mc:Choice>
              <mc:Fallback>
                <p:oleObj name="Equation" r:id="rId10" imgW="22222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DC73F9-F58D-2CE8-3D2F-C9F4BFD01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09863"/>
                        <a:ext cx="4727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FF49674-98B0-E491-313B-E8FC6C014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9138" y="2806700"/>
          <a:ext cx="1323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177480" progId="Equation.DSMT4">
                  <p:embed/>
                </p:oleObj>
              </mc:Choice>
              <mc:Fallback>
                <p:oleObj name="Equation" r:id="rId12" imgW="6220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FF49674-98B0-E491-313B-E8FC6C0142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2806700"/>
                        <a:ext cx="13239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A216A21-FFD0-9292-00DB-DB3BDCA1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2540000"/>
            <a:ext cx="412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50% of the particular brand of light bulb will last more than 1550 hours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CF0F960-7224-08A6-CBAC-5740BCEED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44925"/>
          <a:ext cx="4538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253800" progId="Equation.DSMT4">
                  <p:embed/>
                </p:oleObj>
              </mc:Choice>
              <mc:Fallback>
                <p:oleObj name="Equation" r:id="rId14" imgW="213336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CF0F960-7224-08A6-CBAC-5740BCEED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44925"/>
                        <a:ext cx="45386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37602AF-9FBC-A5EE-1C6F-9D3F1CEC4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3871913"/>
          <a:ext cx="1296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177480" progId="Equation.DSMT4">
                  <p:embed/>
                </p:oleObj>
              </mc:Choice>
              <mc:Fallback>
                <p:oleObj name="Equation" r:id="rId16" imgW="609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37602AF-9FBC-A5EE-1C6F-9D3F1CEC4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871913"/>
                        <a:ext cx="1296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D6F26F-277B-0425-D051-9FCC3CD4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802063"/>
            <a:ext cx="443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17.6% of the particular brand of light bulb will last between 1563 to 1648 hours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189F90A-1ECE-7CF9-F983-BD195FC59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363" y="5030788"/>
          <a:ext cx="3511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0960" imgH="253800" progId="Equation.DSMT4">
                  <p:embed/>
                </p:oleObj>
              </mc:Choice>
              <mc:Fallback>
                <p:oleObj name="Equation" r:id="rId18" imgW="165096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189F90A-1ECE-7CF9-F983-BD195FC59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5030788"/>
                        <a:ext cx="3511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3B2B494-57BA-A5E4-F36A-0F525EE10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7713" y="5078413"/>
          <a:ext cx="1863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177480" progId="Equation.DSMT4">
                  <p:embed/>
                </p:oleObj>
              </mc:Choice>
              <mc:Fallback>
                <p:oleObj name="Equation" r:id="rId20" imgW="87624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3B2B494-57BA-A5E4-F36A-0F525EE10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078413"/>
                        <a:ext cx="18637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33E345-4EE2-58FC-4DE5-ED639455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5003800"/>
            <a:ext cx="406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15% of the time a light bulb will last more than 1577.73 hours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>
            <a:extLst>
              <a:ext uri="{FF2B5EF4-FFF2-40B4-BE49-F238E27FC236}">
                <a16:creationId xmlns:a16="http://schemas.microsoft.com/office/drawing/2014/main" id="{25A3B67A-8B7D-A7DA-445E-45431823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20775"/>
            <a:ext cx="91170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>
            <a:extLst>
              <a:ext uri="{FF2B5EF4-FFF2-40B4-BE49-F238E27FC236}">
                <a16:creationId xmlns:a16="http://schemas.microsoft.com/office/drawing/2014/main" id="{AE205C12-764A-DB3F-C3CE-B3B35CD4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802063"/>
            <a:ext cx="8734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F2E975A3-5F80-4D4D-680E-845A1851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C081B2A-C4CB-6577-B4A3-036A482473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263" y="1847850"/>
          <a:ext cx="3673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C081B2A-C4CB-6577-B4A3-036A48247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847850"/>
                        <a:ext cx="36734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F81C73-66A9-7C96-948D-0F5A505DC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370138"/>
            <a:ext cx="256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This is the z-score for a LEFT area of 5%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289D87-0774-0D22-8701-852B689BC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5575" y="1776413"/>
          <a:ext cx="14319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5289D87-0774-0D22-8701-852B689BC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1776413"/>
                        <a:ext cx="14319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AFF09E-5FF3-D7F8-AC20-5CF992878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9225" y="1679575"/>
          <a:ext cx="1809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177480" progId="Equation.DSMT4">
                  <p:embed/>
                </p:oleObj>
              </mc:Choice>
              <mc:Fallback>
                <p:oleObj name="Equation" r:id="rId11" imgW="8506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AFF09E-5FF3-D7F8-AC20-5CF992878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1679575"/>
                        <a:ext cx="1809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4C3B0A-89FD-9764-7AAD-340CD931F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3025" y="2087563"/>
          <a:ext cx="1270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24C3B0A-89FD-9764-7AAD-340CD931F1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025" y="2087563"/>
                        <a:ext cx="1270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B6DB46-F383-AF0E-C4A9-64F3100E47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1600" y="2600325"/>
          <a:ext cx="9731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EB6DB46-F383-AF0E-C4A9-64F3100E4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2600325"/>
                        <a:ext cx="9731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9929542-AF97-2C11-0A52-55B796793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7950" y="3017838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9929542-AF97-2C11-0A52-55B796793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3017838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E5DF14-F771-F0BA-5B6B-7D6504212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0525" y="2647950"/>
          <a:ext cx="28098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20480" imgH="393480" progId="Equation.DSMT4">
                  <p:embed/>
                </p:oleObj>
              </mc:Choice>
              <mc:Fallback>
                <p:oleObj name="Equation" r:id="rId19" imgW="13204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E5DF14-F771-F0BA-5B6B-7D6504212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647950"/>
                        <a:ext cx="28098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9D5736-F483-FE5E-0251-2B2909A41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75" y="3551238"/>
          <a:ext cx="2079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7760" imgH="203040" progId="Equation.DSMT4">
                  <p:embed/>
                </p:oleObj>
              </mc:Choice>
              <mc:Fallback>
                <p:oleObj name="Equation" r:id="rId21" imgW="97776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49D5736-F483-FE5E-0251-2B2909A41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51238"/>
                        <a:ext cx="2079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E253F3-4762-15EA-0B9F-8BEB1510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3225800"/>
            <a:ext cx="256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The new mean would be 1323.36 hours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36E353-7077-D93A-F238-877EC235A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3" y="4606925"/>
          <a:ext cx="3673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26920" imgH="253800" progId="Equation.DSMT4">
                  <p:embed/>
                </p:oleObj>
              </mc:Choice>
              <mc:Fallback>
                <p:oleObj name="Equation" r:id="rId23" imgW="17269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A36E353-7077-D93A-F238-877EC235A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606925"/>
                        <a:ext cx="36734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D0E4F70-B6E3-0807-8E4A-2DB8831F1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3425" y="4557713"/>
          <a:ext cx="1809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50680" imgH="177480" progId="Equation.DSMT4">
                  <p:embed/>
                </p:oleObj>
              </mc:Choice>
              <mc:Fallback>
                <p:oleObj name="Equation" r:id="rId24" imgW="8506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D0E4F70-B6E3-0807-8E4A-2DB8831F1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425" y="4557713"/>
                        <a:ext cx="1809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402943C-A23A-7FE6-F6B5-1258728C0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7225" y="4965700"/>
          <a:ext cx="1270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228600" progId="Equation.DSMT4">
                  <p:embed/>
                </p:oleObj>
              </mc:Choice>
              <mc:Fallback>
                <p:oleObj name="Equation" r:id="rId25" imgW="5968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402943C-A23A-7FE6-F6B5-1258728C0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4965700"/>
                        <a:ext cx="1270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C480CE7-6CA6-49A9-91A8-FCBC8F2BD4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1050" y="5478463"/>
          <a:ext cx="782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177480" progId="Equation.DSMT4">
                  <p:embed/>
                </p:oleObj>
              </mc:Choice>
              <mc:Fallback>
                <p:oleObj name="Equation" r:id="rId26" imgW="3682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C480CE7-6CA6-49A9-91A8-FCBC8F2BD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0" y="5478463"/>
                        <a:ext cx="7826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5853B62-A271-782A-DD61-3C8BA8152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0413" y="5973763"/>
          <a:ext cx="1241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920" imgH="203040" progId="Equation.DSMT4">
                  <p:embed/>
                </p:oleObj>
              </mc:Choice>
              <mc:Fallback>
                <p:oleObj name="Equation" r:id="rId28" imgW="5839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5853B62-A271-782A-DD61-3C8BA8152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3" y="5973763"/>
                        <a:ext cx="1241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96F03E7-F514-A3F3-F56F-8F194DED9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5175" y="4586288"/>
          <a:ext cx="32146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11280" imgH="393480" progId="Equation.DSMT4">
                  <p:embed/>
                </p:oleObj>
              </mc:Choice>
              <mc:Fallback>
                <p:oleObj name="Equation" r:id="rId30" imgW="151128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96F03E7-F514-A3F3-F56F-8F194DED9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586288"/>
                        <a:ext cx="321468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AAE4E6E-009B-1D26-19EB-128E92CC7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5441950"/>
          <a:ext cx="2214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41120" imgH="393480" progId="Equation.DSMT4">
                  <p:embed/>
                </p:oleObj>
              </mc:Choice>
              <mc:Fallback>
                <p:oleObj name="Equation" r:id="rId32" imgW="104112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AAE4E6E-009B-1D26-19EB-128E92CC7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441950"/>
                        <a:ext cx="2214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BD5B1B7-85E2-E8CC-B928-9E114B2C4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6391275"/>
          <a:ext cx="21066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90360" imgH="177480" progId="Equation.DSMT4">
                  <p:embed/>
                </p:oleObj>
              </mc:Choice>
              <mc:Fallback>
                <p:oleObj name="Equation" r:id="rId34" imgW="9903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BD5B1B7-85E2-E8CC-B928-9E114B2C4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6391275"/>
                        <a:ext cx="21066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2C05E11-1C44-04B4-BF14-B0C2204D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5722938"/>
            <a:ext cx="256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The new std dev would be 182.387 hours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3F41-906C-4DDE-91BA-3B3AC541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92075"/>
            <a:ext cx="7467600" cy="612775"/>
          </a:xfrm>
        </p:spPr>
        <p:txBody>
          <a:bodyPr/>
          <a:lstStyle/>
          <a:p>
            <a:pPr>
              <a:defRPr/>
            </a:pPr>
            <a:r>
              <a:rPr lang="en-CA" dirty="0"/>
              <a:t>What is a Normal Distribution?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B8DA06D-60D2-C2C9-4FC9-BB7C40216A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5013" y="704850"/>
            <a:ext cx="10721975" cy="2911475"/>
          </a:xfrm>
        </p:spPr>
        <p:txBody>
          <a:bodyPr/>
          <a:lstStyle/>
          <a:p>
            <a:r>
              <a:rPr lang="en-CA" altLang="en-US" sz="2200"/>
              <a:t>A population is normally distributed if it is  distributed according to the </a:t>
            </a:r>
            <a:br>
              <a:rPr lang="en-CA" altLang="en-US" sz="2200"/>
            </a:br>
            <a:r>
              <a:rPr lang="en-CA" altLang="en-US" sz="2200"/>
              <a:t>68 – 95 – 99% rule</a:t>
            </a:r>
          </a:p>
          <a:p>
            <a:pPr lvl="1"/>
            <a:r>
              <a:rPr lang="en-CA" altLang="en-US"/>
              <a:t>Ie: If we move ONE standard deviation above and below the mean, we will encompass 68% of all the data points</a:t>
            </a:r>
            <a:br>
              <a:rPr lang="en-CA" altLang="en-US"/>
            </a:br>
            <a:r>
              <a:rPr lang="en-CA" altLang="en-US"/>
              <a:t>Ie: If we move TWO standard deviation above and below the mean, we will encompass 95% of all the data points</a:t>
            </a:r>
          </a:p>
          <a:p>
            <a:pPr lvl="1"/>
            <a:r>
              <a:rPr lang="en-CA" altLang="en-US"/>
              <a:t>Ie: If we move THREE standard deviation above and below the mean, we will encompass 99.7% of all the data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B311D-6423-7A84-E81A-CC0E26A6F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9837" b="140"/>
          <a:stretch>
            <a:fillRect/>
          </a:stretch>
        </p:blipFill>
        <p:spPr bwMode="auto">
          <a:xfrm>
            <a:off x="4676775" y="3957638"/>
            <a:ext cx="18430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1FB80-E33B-9CC4-66B7-A077C53DD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r="9200"/>
          <a:stretch>
            <a:fillRect/>
          </a:stretch>
        </p:blipFill>
        <p:spPr bwMode="auto">
          <a:xfrm>
            <a:off x="3841750" y="3944938"/>
            <a:ext cx="364648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7451F-6515-5504-7D5B-108A8805A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5409"/>
          <a:stretch>
            <a:fillRect/>
          </a:stretch>
        </p:blipFill>
        <p:spPr bwMode="auto">
          <a:xfrm>
            <a:off x="2922588" y="3968750"/>
            <a:ext cx="54784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AEC799-8EA8-40FC-8595-3140837AF822}"/>
              </a:ext>
            </a:extLst>
          </p:cNvPr>
          <p:cNvCxnSpPr/>
          <p:nvPr/>
        </p:nvCxnSpPr>
        <p:spPr>
          <a:xfrm rot="5400000">
            <a:off x="4401344" y="5158582"/>
            <a:ext cx="2376487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3F854EB-DB72-CD93-DA2A-5267BB891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0350" y="622300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93F854EB-DB72-CD93-DA2A-5267BB891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6223000"/>
                        <a:ext cx="4222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88CC9-9658-43D8-8ACA-360D1E8D26D3}"/>
              </a:ext>
            </a:extLst>
          </p:cNvPr>
          <p:cNvCxnSpPr/>
          <p:nvPr/>
        </p:nvCxnSpPr>
        <p:spPr>
          <a:xfrm rot="16200000" flipH="1">
            <a:off x="5711031" y="5387182"/>
            <a:ext cx="1655763" cy="63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4E901259-D329-6F14-BD55-AD0AF5B80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0738" y="5024438"/>
          <a:ext cx="3778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34" imgH="139639" progId="Equation.DSMT4">
                  <p:embed/>
                </p:oleObj>
              </mc:Choice>
              <mc:Fallback>
                <p:oleObj name="Equation" r:id="rId9" imgW="152334" imgH="139639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4E901259-D329-6F14-BD55-AD0AF5B80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5024438"/>
                        <a:ext cx="3778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F8F358-FCE7-4251-A28D-B1B7A5DA40A1}"/>
              </a:ext>
            </a:extLst>
          </p:cNvPr>
          <p:cNvCxnSpPr/>
          <p:nvPr/>
        </p:nvCxnSpPr>
        <p:spPr>
          <a:xfrm rot="16200000" flipH="1">
            <a:off x="3860007" y="5350669"/>
            <a:ext cx="1655762" cy="63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89EF12C6-1915-C9A0-9A21-CEE79FEBA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5538" y="4999038"/>
          <a:ext cx="37941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34" imgH="139639" progId="Equation.DSMT4">
                  <p:embed/>
                </p:oleObj>
              </mc:Choice>
              <mc:Fallback>
                <p:oleObj name="Equation" r:id="rId11" imgW="152334" imgH="139639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89EF12C6-1915-C9A0-9A21-CEE79FEBA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999038"/>
                        <a:ext cx="37941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FD3E92-CF2E-4903-91E4-40E2F659687A}"/>
              </a:ext>
            </a:extLst>
          </p:cNvPr>
          <p:cNvCxnSpPr/>
          <p:nvPr/>
        </p:nvCxnSpPr>
        <p:spPr>
          <a:xfrm>
            <a:off x="4673600" y="4897438"/>
            <a:ext cx="90805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1294CF-0664-4C98-AC50-CC6257D10317}"/>
              </a:ext>
            </a:extLst>
          </p:cNvPr>
          <p:cNvCxnSpPr/>
          <p:nvPr/>
        </p:nvCxnSpPr>
        <p:spPr>
          <a:xfrm>
            <a:off x="5605463" y="4902200"/>
            <a:ext cx="90805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D6A6E7-F6CC-42C7-B402-B5AC2FED2B8A}"/>
              </a:ext>
            </a:extLst>
          </p:cNvPr>
          <p:cNvCxnSpPr/>
          <p:nvPr/>
        </p:nvCxnSpPr>
        <p:spPr>
          <a:xfrm rot="5400000">
            <a:off x="7062787" y="5927726"/>
            <a:ext cx="84137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E9C6BD-F246-401B-B769-6DB8D34D65F3}"/>
              </a:ext>
            </a:extLst>
          </p:cNvPr>
          <p:cNvCxnSpPr/>
          <p:nvPr/>
        </p:nvCxnSpPr>
        <p:spPr>
          <a:xfrm rot="16200000" flipH="1">
            <a:off x="8221662" y="6172201"/>
            <a:ext cx="35242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04E701-9F9B-480B-840A-F25C7D147EC0}"/>
              </a:ext>
            </a:extLst>
          </p:cNvPr>
          <p:cNvCxnSpPr/>
          <p:nvPr/>
        </p:nvCxnSpPr>
        <p:spPr>
          <a:xfrm rot="16200000" flipH="1">
            <a:off x="2753519" y="6090444"/>
            <a:ext cx="347662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0B9C80-23A4-40EA-9376-7808F220EEDB}"/>
              </a:ext>
            </a:extLst>
          </p:cNvPr>
          <p:cNvCxnSpPr/>
          <p:nvPr/>
        </p:nvCxnSpPr>
        <p:spPr>
          <a:xfrm rot="16200000" flipH="1">
            <a:off x="3352800" y="5807075"/>
            <a:ext cx="9779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041A2E08-85E2-54F2-EF8A-6C51AC020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9225" y="4267200"/>
          <a:ext cx="7572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041A2E08-85E2-54F2-EF8A-6C51AC020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267200"/>
                        <a:ext cx="757238" cy="4079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9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5CC0CD24-C6B6-A259-8A2E-D3E8719FB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6013" y="5548313"/>
          <a:ext cx="5667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5CC0CD24-C6B6-A259-8A2E-D3E8719FB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5548313"/>
                        <a:ext cx="56673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>
            <a:extLst>
              <a:ext uri="{FF2B5EF4-FFF2-40B4-BE49-F238E27FC236}">
                <a16:creationId xmlns:a16="http://schemas.microsoft.com/office/drawing/2014/main" id="{94AE40BC-4532-05EF-DE91-A9886C474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7075" y="5540375"/>
          <a:ext cx="568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21" name="Object 7">
                        <a:extLst>
                          <a:ext uri="{FF2B5EF4-FFF2-40B4-BE49-F238E27FC236}">
                            <a16:creationId xmlns:a16="http://schemas.microsoft.com/office/drawing/2014/main" id="{94AE40BC-4532-05EF-DE91-A9886C474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5540375"/>
                        <a:ext cx="5683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6DA379-5AD7-4A56-852D-EB42DE7B66D6}"/>
              </a:ext>
            </a:extLst>
          </p:cNvPr>
          <p:cNvCxnSpPr/>
          <p:nvPr/>
        </p:nvCxnSpPr>
        <p:spPr>
          <a:xfrm>
            <a:off x="3825875" y="5554663"/>
            <a:ext cx="173513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0D8F0E-02E0-49CA-A9B6-2D4DF0CD1524}"/>
              </a:ext>
            </a:extLst>
          </p:cNvPr>
          <p:cNvCxnSpPr/>
          <p:nvPr/>
        </p:nvCxnSpPr>
        <p:spPr>
          <a:xfrm flipV="1">
            <a:off x="5576888" y="5543550"/>
            <a:ext cx="1893887" cy="11113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8">
            <a:extLst>
              <a:ext uri="{FF2B5EF4-FFF2-40B4-BE49-F238E27FC236}">
                <a16:creationId xmlns:a16="http://schemas.microsoft.com/office/drawing/2014/main" id="{521DAD07-1BB3-B627-EBEC-8A633B874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940300"/>
          <a:ext cx="727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087" imgH="177569" progId="Equation.DSMT4">
                  <p:embed/>
                </p:oleObj>
              </mc:Choice>
              <mc:Fallback>
                <p:oleObj name="Equation" r:id="rId19" imgW="317087" imgH="177569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521DAD07-1BB3-B627-EBEC-8A633B874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40300"/>
                        <a:ext cx="727075" cy="406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9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843D5033-1735-A66E-AC56-7977191EF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2775" y="5637213"/>
          <a:ext cx="5349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19" imgH="177569" progId="Equation.DSMT4">
                  <p:embed/>
                </p:oleObj>
              </mc:Choice>
              <mc:Fallback>
                <p:oleObj name="Equation" r:id="rId21" imgW="215619" imgH="177569" progId="Equation.DSMT4">
                  <p:embed/>
                  <p:pic>
                    <p:nvPicPr>
                      <p:cNvPr id="25" name="Object 9">
                        <a:extLst>
                          <a:ext uri="{FF2B5EF4-FFF2-40B4-BE49-F238E27FC236}">
                            <a16:creationId xmlns:a16="http://schemas.microsoft.com/office/drawing/2014/main" id="{843D5033-1735-A66E-AC56-7977191EF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5637213"/>
                        <a:ext cx="5349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9E12C266-3E38-A0E1-DD1B-6034C433E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2863" y="5661025"/>
          <a:ext cx="5365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19" imgH="177569" progId="Equation.DSMT4">
                  <p:embed/>
                </p:oleObj>
              </mc:Choice>
              <mc:Fallback>
                <p:oleObj name="Equation" r:id="rId23" imgW="215619" imgH="177569" progId="Equation.DSMT4">
                  <p:embed/>
                  <p:pic>
                    <p:nvPicPr>
                      <p:cNvPr id="26" name="Object 10">
                        <a:extLst>
                          <a:ext uri="{FF2B5EF4-FFF2-40B4-BE49-F238E27FC236}">
                            <a16:creationId xmlns:a16="http://schemas.microsoft.com/office/drawing/2014/main" id="{9E12C266-3E38-A0E1-DD1B-6034C433E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5661025"/>
                        <a:ext cx="5365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41F42B-6046-4E7C-AC28-5AB03995CBEB}"/>
              </a:ext>
            </a:extLst>
          </p:cNvPr>
          <p:cNvCxnSpPr/>
          <p:nvPr/>
        </p:nvCxnSpPr>
        <p:spPr>
          <a:xfrm flipV="1">
            <a:off x="2911475" y="5975350"/>
            <a:ext cx="2690813" cy="4763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68AE01-B587-40D2-9A75-E4AD6498A36D}"/>
              </a:ext>
            </a:extLst>
          </p:cNvPr>
          <p:cNvCxnSpPr/>
          <p:nvPr/>
        </p:nvCxnSpPr>
        <p:spPr>
          <a:xfrm flipV="1">
            <a:off x="5618163" y="5948363"/>
            <a:ext cx="2763837" cy="26987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F16BECD0-D777-0A95-5E5F-140E0E52BC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5595938"/>
          <a:ext cx="9874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425" imgH="177646" progId="Equation.DSMT4">
                  <p:embed/>
                </p:oleObj>
              </mc:Choice>
              <mc:Fallback>
                <p:oleObj name="Equation" r:id="rId25" imgW="431425" imgH="177646" progId="Equation.DSMT4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F16BECD0-D777-0A95-5E5F-140E0E52B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595938"/>
                        <a:ext cx="987425" cy="4079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9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6F90632-4F7F-D841-5A54-AE9CD781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338" y="3795713"/>
            <a:ext cx="356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CA" altLang="en-US" sz="1800">
                <a:solidFill>
                  <a:srgbClr val="FF0000"/>
                </a:solidFill>
              </a:rPr>
              <a:t>	0.3% of observations will </a:t>
            </a:r>
            <a:br>
              <a:rPr lang="en-CA" altLang="en-US" sz="1800">
                <a:solidFill>
                  <a:srgbClr val="FF0000"/>
                </a:solidFill>
              </a:rPr>
            </a:br>
            <a:r>
              <a:rPr lang="en-CA" altLang="en-US" sz="1800">
                <a:solidFill>
                  <a:srgbClr val="FF0000"/>
                </a:solidFill>
              </a:rPr>
              <a:t>be outside of 3</a:t>
            </a:r>
            <a:r>
              <a:rPr lang="el-GR" altLang="en-US" sz="1800" i="1">
                <a:solidFill>
                  <a:srgbClr val="FF0000"/>
                </a:solidFill>
              </a:rPr>
              <a:t>σ</a:t>
            </a:r>
            <a:r>
              <a:rPr lang="en-CA" altLang="en-US" sz="1800" i="1">
                <a:solidFill>
                  <a:srgbClr val="FF0000"/>
                </a:solidFill>
              </a:rPr>
              <a:t> </a:t>
            </a:r>
            <a:r>
              <a:rPr lang="en-CA" altLang="en-US" sz="1800">
                <a:solidFill>
                  <a:srgbClr val="FF0000"/>
                </a:solidFill>
              </a:rPr>
              <a:t>of the mean</a:t>
            </a:r>
          </a:p>
        </p:txBody>
      </p:sp>
      <p:sp>
        <p:nvSpPr>
          <p:cNvPr id="32" name="Freeform 189">
            <a:extLst>
              <a:ext uri="{FF2B5EF4-FFF2-40B4-BE49-F238E27FC236}">
                <a16:creationId xmlns:a16="http://schemas.microsoft.com/office/drawing/2014/main" id="{0B85A321-71BD-492D-AFD7-B9DA68769308}"/>
              </a:ext>
            </a:extLst>
          </p:cNvPr>
          <p:cNvSpPr/>
          <p:nvPr/>
        </p:nvSpPr>
        <p:spPr>
          <a:xfrm>
            <a:off x="8428038" y="4437063"/>
            <a:ext cx="969962" cy="1673225"/>
          </a:xfrm>
          <a:custGeom>
            <a:avLst/>
            <a:gdLst>
              <a:gd name="connsiteX0" fmla="*/ 374073 w 969818"/>
              <a:gd name="connsiteY0" fmla="*/ 0 h 1674421"/>
              <a:gd name="connsiteX1" fmla="*/ 920338 w 969818"/>
              <a:gd name="connsiteY1" fmla="*/ 700645 h 1674421"/>
              <a:gd name="connsiteX2" fmla="*/ 77190 w 969818"/>
              <a:gd name="connsiteY2" fmla="*/ 985652 h 1674421"/>
              <a:gd name="connsiteX3" fmla="*/ 457200 w 969818"/>
              <a:gd name="connsiteY3" fmla="*/ 1365663 h 1674421"/>
              <a:gd name="connsiteX4" fmla="*/ 243444 w 969818"/>
              <a:gd name="connsiteY4" fmla="*/ 1674421 h 1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18" h="1674421">
                <a:moveTo>
                  <a:pt x="374073" y="0"/>
                </a:moveTo>
                <a:cubicBezTo>
                  <a:pt x="671945" y="268185"/>
                  <a:pt x="969818" y="536370"/>
                  <a:pt x="920338" y="700645"/>
                </a:cubicBezTo>
                <a:cubicBezTo>
                  <a:pt x="870858" y="864920"/>
                  <a:pt x="154380" y="874816"/>
                  <a:pt x="77190" y="985652"/>
                </a:cubicBezTo>
                <a:cubicBezTo>
                  <a:pt x="0" y="1096488"/>
                  <a:pt x="429491" y="1250868"/>
                  <a:pt x="457200" y="1365663"/>
                </a:cubicBezTo>
                <a:cubicBezTo>
                  <a:pt x="484909" y="1480458"/>
                  <a:pt x="364176" y="1577439"/>
                  <a:pt x="243444" y="1674421"/>
                </a:cubicBezTo>
              </a:path>
            </a:pathLst>
          </a:custGeom>
          <a:ln w="3048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Freeform 190">
            <a:extLst>
              <a:ext uri="{FF2B5EF4-FFF2-40B4-BE49-F238E27FC236}">
                <a16:creationId xmlns:a16="http://schemas.microsoft.com/office/drawing/2014/main" id="{95E93B4F-9785-431C-B056-E30AF5C84C90}"/>
              </a:ext>
            </a:extLst>
          </p:cNvPr>
          <p:cNvSpPr/>
          <p:nvPr/>
        </p:nvSpPr>
        <p:spPr>
          <a:xfrm>
            <a:off x="2541588" y="3767138"/>
            <a:ext cx="4265612" cy="2308225"/>
          </a:xfrm>
          <a:custGeom>
            <a:avLst/>
            <a:gdLst>
              <a:gd name="connsiteX0" fmla="*/ 4265220 w 4265220"/>
              <a:gd name="connsiteY0" fmla="*/ 312717 h 2307771"/>
              <a:gd name="connsiteX1" fmla="*/ 2614550 w 4265220"/>
              <a:gd name="connsiteY1" fmla="*/ 87086 h 2307771"/>
              <a:gd name="connsiteX2" fmla="*/ 1759527 w 4265220"/>
              <a:gd name="connsiteY2" fmla="*/ 835231 h 2307771"/>
              <a:gd name="connsiteX3" fmla="*/ 892628 w 4265220"/>
              <a:gd name="connsiteY3" fmla="*/ 645226 h 2307771"/>
              <a:gd name="connsiteX4" fmla="*/ 655121 w 4265220"/>
              <a:gd name="connsiteY4" fmla="*/ 1630878 h 2307771"/>
              <a:gd name="connsiteX5" fmla="*/ 108857 w 4265220"/>
              <a:gd name="connsiteY5" fmla="*/ 1904010 h 2307771"/>
              <a:gd name="connsiteX6" fmla="*/ 1979 w 4265220"/>
              <a:gd name="connsiteY6" fmla="*/ 2307771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5220" h="2307771">
                <a:moveTo>
                  <a:pt x="4265220" y="312717"/>
                </a:moveTo>
                <a:cubicBezTo>
                  <a:pt x="3648693" y="156358"/>
                  <a:pt x="3032166" y="0"/>
                  <a:pt x="2614550" y="87086"/>
                </a:cubicBezTo>
                <a:cubicBezTo>
                  <a:pt x="2196935" y="174172"/>
                  <a:pt x="2046514" y="742208"/>
                  <a:pt x="1759527" y="835231"/>
                </a:cubicBezTo>
                <a:cubicBezTo>
                  <a:pt x="1472540" y="928254"/>
                  <a:pt x="1076696" y="512618"/>
                  <a:pt x="892628" y="645226"/>
                </a:cubicBezTo>
                <a:cubicBezTo>
                  <a:pt x="708560" y="777834"/>
                  <a:pt x="785750" y="1421081"/>
                  <a:pt x="655121" y="1630878"/>
                </a:cubicBezTo>
                <a:cubicBezTo>
                  <a:pt x="524492" y="1840675"/>
                  <a:pt x="217714" y="1791195"/>
                  <a:pt x="108857" y="1904010"/>
                </a:cubicBezTo>
                <a:cubicBezTo>
                  <a:pt x="0" y="2016825"/>
                  <a:pt x="989" y="2162298"/>
                  <a:pt x="1979" y="2307771"/>
                </a:cubicBezTo>
              </a:path>
            </a:pathLst>
          </a:custGeom>
          <a:ln w="2921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4" name="Group 57">
            <a:extLst>
              <a:ext uri="{FF2B5EF4-FFF2-40B4-BE49-F238E27FC236}">
                <a16:creationId xmlns:a16="http://schemas.microsoft.com/office/drawing/2014/main" id="{C3B25BE7-6D48-4C16-A3CC-2E69B2C21F7D}"/>
              </a:ext>
            </a:extLst>
          </p:cNvPr>
          <p:cNvGrpSpPr>
            <a:grpSpLocks/>
          </p:cNvGrpSpPr>
          <p:nvPr/>
        </p:nvGrpSpPr>
        <p:grpSpPr bwMode="auto">
          <a:xfrm>
            <a:off x="1604963" y="3071813"/>
            <a:ext cx="7705725" cy="3990975"/>
            <a:chOff x="1276048" y="2532844"/>
            <a:chExt cx="6825709" cy="3273166"/>
          </a:xfrm>
        </p:grpSpPr>
        <p:grpSp>
          <p:nvGrpSpPr>
            <p:cNvPr id="12322" name="Group 46">
              <a:extLst>
                <a:ext uri="{FF2B5EF4-FFF2-40B4-BE49-F238E27FC236}">
                  <a16:creationId xmlns:a16="http://schemas.microsoft.com/office/drawing/2014/main" id="{6432F926-3D62-540F-690B-94AD12AD794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76048" y="2532844"/>
              <a:ext cx="6825709" cy="3273166"/>
              <a:chOff x="249" y="1480"/>
              <a:chExt cx="4158" cy="2622"/>
            </a:xfrm>
          </p:grpSpPr>
          <p:sp>
            <p:nvSpPr>
              <p:cNvPr id="12324" name="AutoShape 45">
                <a:extLst>
                  <a:ext uri="{FF2B5EF4-FFF2-40B4-BE49-F238E27FC236}">
                    <a16:creationId xmlns:a16="http://schemas.microsoft.com/office/drawing/2014/main" id="{961FC8BD-CF1B-9391-AA27-D1DB94D730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9" y="1480"/>
                <a:ext cx="4158" cy="2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Line 48">
                <a:extLst>
                  <a:ext uri="{FF2B5EF4-FFF2-40B4-BE49-F238E27FC236}">
                    <a16:creationId xmlns:a16="http://schemas.microsoft.com/office/drawing/2014/main" id="{F85E642F-3BAA-2BD2-6170-3F64E8BF9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06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49">
                <a:extLst>
                  <a:ext uri="{FF2B5EF4-FFF2-40B4-BE49-F238E27FC236}">
                    <a16:creationId xmlns:a16="http://schemas.microsoft.com/office/drawing/2014/main" id="{E81A7EA9-2AAA-5C81-367E-CDBAB5B52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0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Line 50">
                <a:extLst>
                  <a:ext uri="{FF2B5EF4-FFF2-40B4-BE49-F238E27FC236}">
                    <a16:creationId xmlns:a16="http://schemas.microsoft.com/office/drawing/2014/main" id="{EA8E5CB6-B9CB-0F10-FBC6-FEC700BC7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4"/>
                <a:ext cx="4149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51">
                <a:extLst>
                  <a:ext uri="{FF2B5EF4-FFF2-40B4-BE49-F238E27FC236}">
                    <a16:creationId xmlns:a16="http://schemas.microsoft.com/office/drawing/2014/main" id="{71A8ECDF-A151-C8A9-77C8-99AD152F5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" y="3518"/>
                <a:ext cx="41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Rectangle 52">
                <a:extLst>
                  <a:ext uri="{FF2B5EF4-FFF2-40B4-BE49-F238E27FC236}">
                    <a16:creationId xmlns:a16="http://schemas.microsoft.com/office/drawing/2014/main" id="{2EC10F71-BD2C-846B-D9B3-95A22576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3390"/>
                <a:ext cx="28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sz="1800"/>
              </a:p>
            </p:txBody>
          </p:sp>
          <p:sp>
            <p:nvSpPr>
              <p:cNvPr id="12330" name="Freeform 53">
                <a:extLst>
                  <a:ext uri="{FF2B5EF4-FFF2-40B4-BE49-F238E27FC236}">
                    <a16:creationId xmlns:a16="http://schemas.microsoft.com/office/drawing/2014/main" id="{B62E2249-4822-4655-4E9C-FA5EE882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3478"/>
                <a:ext cx="29" cy="72"/>
              </a:xfrm>
              <a:custGeom>
                <a:avLst/>
                <a:gdLst>
                  <a:gd name="T0" fmla="*/ 0 w 29"/>
                  <a:gd name="T1" fmla="*/ 0 h 72"/>
                  <a:gd name="T2" fmla="*/ 29 w 29"/>
                  <a:gd name="T3" fmla="*/ 36 h 72"/>
                  <a:gd name="T4" fmla="*/ 0 w 29"/>
                  <a:gd name="T5" fmla="*/ 72 h 72"/>
                  <a:gd name="T6" fmla="*/ 0 w 29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72"/>
                  <a:gd name="T14" fmla="*/ 29 w 2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72">
                    <a:moveTo>
                      <a:pt x="0" y="0"/>
                    </a:moveTo>
                    <a:lnTo>
                      <a:pt x="29" y="36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54">
                <a:extLst>
                  <a:ext uri="{FF2B5EF4-FFF2-40B4-BE49-F238E27FC236}">
                    <a16:creationId xmlns:a16="http://schemas.microsoft.com/office/drawing/2014/main" id="{443EA5A3-D1F7-BD56-07CD-CF664F9EC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9" y="1956"/>
                <a:ext cx="13" cy="213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Rectangle 61">
                <a:extLst>
                  <a:ext uri="{FF2B5EF4-FFF2-40B4-BE49-F238E27FC236}">
                    <a16:creationId xmlns:a16="http://schemas.microsoft.com/office/drawing/2014/main" id="{1DBEA4E5-59F3-1383-C256-5EE9E8DB7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" y="3538"/>
                <a:ext cx="3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12333" name="Line 62">
                <a:extLst>
                  <a:ext uri="{FF2B5EF4-FFF2-40B4-BE49-F238E27FC236}">
                    <a16:creationId xmlns:a16="http://schemas.microsoft.com/office/drawing/2014/main" id="{628971C3-9505-FE3B-6708-5FFB9E619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64">
                <a:extLst>
                  <a:ext uri="{FF2B5EF4-FFF2-40B4-BE49-F238E27FC236}">
                    <a16:creationId xmlns:a16="http://schemas.microsoft.com/office/drawing/2014/main" id="{164CE92D-E933-C350-D988-68B622357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66">
                <a:extLst>
                  <a:ext uri="{FF2B5EF4-FFF2-40B4-BE49-F238E27FC236}">
                    <a16:creationId xmlns:a16="http://schemas.microsoft.com/office/drawing/2014/main" id="{83719D8E-8FA2-408D-26D9-39B34179B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68">
                <a:extLst>
                  <a:ext uri="{FF2B5EF4-FFF2-40B4-BE49-F238E27FC236}">
                    <a16:creationId xmlns:a16="http://schemas.microsoft.com/office/drawing/2014/main" id="{A8B65F55-763A-0E23-7637-FC2DB4F6C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70">
                <a:extLst>
                  <a:ext uri="{FF2B5EF4-FFF2-40B4-BE49-F238E27FC236}">
                    <a16:creationId xmlns:a16="http://schemas.microsoft.com/office/drawing/2014/main" id="{36645AC6-38B3-2075-6847-FEB4036CA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72">
                <a:extLst>
                  <a:ext uri="{FF2B5EF4-FFF2-40B4-BE49-F238E27FC236}">
                    <a16:creationId xmlns:a16="http://schemas.microsoft.com/office/drawing/2014/main" id="{B07AF6D0-9912-31F2-72E8-77FEE13B0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Line 74">
                <a:extLst>
                  <a:ext uri="{FF2B5EF4-FFF2-40B4-BE49-F238E27FC236}">
                    <a16:creationId xmlns:a16="http://schemas.microsoft.com/office/drawing/2014/main" id="{D59F3BAE-DCAC-656B-CAD3-9034CAAB6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76">
                <a:extLst>
                  <a:ext uri="{FF2B5EF4-FFF2-40B4-BE49-F238E27FC236}">
                    <a16:creationId xmlns:a16="http://schemas.microsoft.com/office/drawing/2014/main" id="{C7061FD9-829B-4C1D-125E-E38CBD9F9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2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78">
                <a:extLst>
                  <a:ext uri="{FF2B5EF4-FFF2-40B4-BE49-F238E27FC236}">
                    <a16:creationId xmlns:a16="http://schemas.microsoft.com/office/drawing/2014/main" id="{AE4E96E2-5AA8-ECC1-1DE5-8D4ADFB3D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7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80">
                <a:extLst>
                  <a:ext uri="{FF2B5EF4-FFF2-40B4-BE49-F238E27FC236}">
                    <a16:creationId xmlns:a16="http://schemas.microsoft.com/office/drawing/2014/main" id="{CF66F931-C2A1-AD38-7EC1-BCB72E62F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Line 82">
                <a:extLst>
                  <a:ext uri="{FF2B5EF4-FFF2-40B4-BE49-F238E27FC236}">
                    <a16:creationId xmlns:a16="http://schemas.microsoft.com/office/drawing/2014/main" id="{CEEC8B80-A951-06C8-778D-7522FF40D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6" y="3494"/>
                <a:ext cx="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Line 85">
                <a:extLst>
                  <a:ext uri="{FF2B5EF4-FFF2-40B4-BE49-F238E27FC236}">
                    <a16:creationId xmlns:a16="http://schemas.microsoft.com/office/drawing/2014/main" id="{97821D71-3576-AE52-5694-11FF7125A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80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Line 87">
                <a:extLst>
                  <a:ext uri="{FF2B5EF4-FFF2-40B4-BE49-F238E27FC236}">
                    <a16:creationId xmlns:a16="http://schemas.microsoft.com/office/drawing/2014/main" id="{068E1416-AAF8-BE65-4D04-DACD80EB4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322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Line 89">
                <a:extLst>
                  <a:ext uri="{FF2B5EF4-FFF2-40B4-BE49-F238E27FC236}">
                    <a16:creationId xmlns:a16="http://schemas.microsoft.com/office/drawing/2014/main" id="{5F3C9155-0D19-E68D-CEF2-601D43336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934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Line 91">
                <a:extLst>
                  <a:ext uri="{FF2B5EF4-FFF2-40B4-BE49-F238E27FC236}">
                    <a16:creationId xmlns:a16="http://schemas.microsoft.com/office/drawing/2014/main" id="{13FF97A9-DF53-DC2B-EFA2-9D3AA9AC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64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Line 93">
                <a:extLst>
                  <a:ext uri="{FF2B5EF4-FFF2-40B4-BE49-F238E27FC236}">
                    <a16:creationId xmlns:a16="http://schemas.microsoft.com/office/drawing/2014/main" id="{44F478B8-6B88-E975-996F-2E7A577E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35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95">
                <a:extLst>
                  <a:ext uri="{FF2B5EF4-FFF2-40B4-BE49-F238E27FC236}">
                    <a16:creationId xmlns:a16="http://schemas.microsoft.com/office/drawing/2014/main" id="{9B10A1DF-743A-821C-ABAF-A0FCAF9CA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206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Line 97">
                <a:extLst>
                  <a:ext uri="{FF2B5EF4-FFF2-40B4-BE49-F238E27FC236}">
                    <a16:creationId xmlns:a16="http://schemas.microsoft.com/office/drawing/2014/main" id="{B8E6BCD9-812B-D886-1FA3-626EEF43D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" y="1778"/>
                <a:ext cx="36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3" name="Freeform 41">
              <a:extLst>
                <a:ext uri="{FF2B5EF4-FFF2-40B4-BE49-F238E27FC236}">
                  <a16:creationId xmlns:a16="http://schemas.microsoft.com/office/drawing/2014/main" id="{6A501D23-3B47-A74F-D3F7-4D032AF9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045" y="3266841"/>
              <a:ext cx="6608763" cy="1804987"/>
            </a:xfrm>
            <a:custGeom>
              <a:avLst/>
              <a:gdLst>
                <a:gd name="T0" fmla="*/ 2147483646 w 1277"/>
                <a:gd name="T1" fmla="*/ 2147483646 h 286"/>
                <a:gd name="T2" fmla="*/ 2147483646 w 1277"/>
                <a:gd name="T3" fmla="*/ 2147483646 h 286"/>
                <a:gd name="T4" fmla="*/ 2147483646 w 1277"/>
                <a:gd name="T5" fmla="*/ 2147483646 h 286"/>
                <a:gd name="T6" fmla="*/ 2147483646 w 1277"/>
                <a:gd name="T7" fmla="*/ 2147483646 h 286"/>
                <a:gd name="T8" fmla="*/ 2147483646 w 1277"/>
                <a:gd name="T9" fmla="*/ 2147483646 h 286"/>
                <a:gd name="T10" fmla="*/ 2147483646 w 1277"/>
                <a:gd name="T11" fmla="*/ 2147483646 h 286"/>
                <a:gd name="T12" fmla="*/ 2147483646 w 1277"/>
                <a:gd name="T13" fmla="*/ 2147483646 h 286"/>
                <a:gd name="T14" fmla="*/ 2147483646 w 1277"/>
                <a:gd name="T15" fmla="*/ 2147483646 h 286"/>
                <a:gd name="T16" fmla="*/ 2147483646 w 1277"/>
                <a:gd name="T17" fmla="*/ 2147483646 h 286"/>
                <a:gd name="T18" fmla="*/ 2147483646 w 1277"/>
                <a:gd name="T19" fmla="*/ 2147483646 h 286"/>
                <a:gd name="T20" fmla="*/ 2147483646 w 1277"/>
                <a:gd name="T21" fmla="*/ 2147483646 h 286"/>
                <a:gd name="T22" fmla="*/ 2147483646 w 1277"/>
                <a:gd name="T23" fmla="*/ 2147483646 h 286"/>
                <a:gd name="T24" fmla="*/ 2147483646 w 1277"/>
                <a:gd name="T25" fmla="*/ 2147483646 h 286"/>
                <a:gd name="T26" fmla="*/ 2147483646 w 1277"/>
                <a:gd name="T27" fmla="*/ 2147483646 h 286"/>
                <a:gd name="T28" fmla="*/ 2147483646 w 1277"/>
                <a:gd name="T29" fmla="*/ 2147483646 h 286"/>
                <a:gd name="T30" fmla="*/ 2147483646 w 1277"/>
                <a:gd name="T31" fmla="*/ 2147483646 h 286"/>
                <a:gd name="T32" fmla="*/ 2147483646 w 1277"/>
                <a:gd name="T33" fmla="*/ 2147483646 h 286"/>
                <a:gd name="T34" fmla="*/ 2147483646 w 1277"/>
                <a:gd name="T35" fmla="*/ 2147483646 h 286"/>
                <a:gd name="T36" fmla="*/ 2147483646 w 1277"/>
                <a:gd name="T37" fmla="*/ 2147483646 h 286"/>
                <a:gd name="T38" fmla="*/ 2147483646 w 1277"/>
                <a:gd name="T39" fmla="*/ 2147483646 h 286"/>
                <a:gd name="T40" fmla="*/ 2147483646 w 1277"/>
                <a:gd name="T41" fmla="*/ 2147483646 h 286"/>
                <a:gd name="T42" fmla="*/ 2147483646 w 1277"/>
                <a:gd name="T43" fmla="*/ 2147483646 h 286"/>
                <a:gd name="T44" fmla="*/ 2147483646 w 1277"/>
                <a:gd name="T45" fmla="*/ 2147483646 h 286"/>
                <a:gd name="T46" fmla="*/ 2147483646 w 1277"/>
                <a:gd name="T47" fmla="*/ 2147483646 h 286"/>
                <a:gd name="T48" fmla="*/ 2147483646 w 1277"/>
                <a:gd name="T49" fmla="*/ 2147483646 h 286"/>
                <a:gd name="T50" fmla="*/ 2147483646 w 1277"/>
                <a:gd name="T51" fmla="*/ 2147483646 h 286"/>
                <a:gd name="T52" fmla="*/ 2147483646 w 1277"/>
                <a:gd name="T53" fmla="*/ 2147483646 h 286"/>
                <a:gd name="T54" fmla="*/ 2147483646 w 1277"/>
                <a:gd name="T55" fmla="*/ 2147483646 h 286"/>
                <a:gd name="T56" fmla="*/ 2147483646 w 1277"/>
                <a:gd name="T57" fmla="*/ 2147483646 h 286"/>
                <a:gd name="T58" fmla="*/ 2147483646 w 1277"/>
                <a:gd name="T59" fmla="*/ 0 h 286"/>
                <a:gd name="T60" fmla="*/ 2147483646 w 1277"/>
                <a:gd name="T61" fmla="*/ 2147483646 h 286"/>
                <a:gd name="T62" fmla="*/ 2147483646 w 1277"/>
                <a:gd name="T63" fmla="*/ 2147483646 h 286"/>
                <a:gd name="T64" fmla="*/ 2147483646 w 1277"/>
                <a:gd name="T65" fmla="*/ 2147483646 h 286"/>
                <a:gd name="T66" fmla="*/ 2147483646 w 1277"/>
                <a:gd name="T67" fmla="*/ 2147483646 h 286"/>
                <a:gd name="T68" fmla="*/ 2147483646 w 1277"/>
                <a:gd name="T69" fmla="*/ 2147483646 h 286"/>
                <a:gd name="T70" fmla="*/ 2147483646 w 1277"/>
                <a:gd name="T71" fmla="*/ 2147483646 h 286"/>
                <a:gd name="T72" fmla="*/ 2147483646 w 1277"/>
                <a:gd name="T73" fmla="*/ 2147483646 h 286"/>
                <a:gd name="T74" fmla="*/ 2147483646 w 1277"/>
                <a:gd name="T75" fmla="*/ 2147483646 h 286"/>
                <a:gd name="T76" fmla="*/ 2147483646 w 1277"/>
                <a:gd name="T77" fmla="*/ 2147483646 h 286"/>
                <a:gd name="T78" fmla="*/ 2147483646 w 1277"/>
                <a:gd name="T79" fmla="*/ 2147483646 h 286"/>
                <a:gd name="T80" fmla="*/ 2147483646 w 1277"/>
                <a:gd name="T81" fmla="*/ 2147483646 h 286"/>
                <a:gd name="T82" fmla="*/ 2147483646 w 1277"/>
                <a:gd name="T83" fmla="*/ 2147483646 h 286"/>
                <a:gd name="T84" fmla="*/ 2147483646 w 1277"/>
                <a:gd name="T85" fmla="*/ 2147483646 h 286"/>
                <a:gd name="T86" fmla="*/ 2147483646 w 1277"/>
                <a:gd name="T87" fmla="*/ 2147483646 h 286"/>
                <a:gd name="T88" fmla="*/ 2147483646 w 1277"/>
                <a:gd name="T89" fmla="*/ 2147483646 h 286"/>
                <a:gd name="T90" fmla="*/ 2147483646 w 1277"/>
                <a:gd name="T91" fmla="*/ 2147483646 h 286"/>
                <a:gd name="T92" fmla="*/ 2147483646 w 1277"/>
                <a:gd name="T93" fmla="*/ 2147483646 h 286"/>
                <a:gd name="T94" fmla="*/ 2147483646 w 1277"/>
                <a:gd name="T95" fmla="*/ 2147483646 h 286"/>
                <a:gd name="T96" fmla="*/ 2147483646 w 1277"/>
                <a:gd name="T97" fmla="*/ 2147483646 h 286"/>
                <a:gd name="T98" fmla="*/ 2147483646 w 1277"/>
                <a:gd name="T99" fmla="*/ 2147483646 h 286"/>
                <a:gd name="T100" fmla="*/ 2147483646 w 1277"/>
                <a:gd name="T101" fmla="*/ 2147483646 h 286"/>
                <a:gd name="T102" fmla="*/ 2147483646 w 1277"/>
                <a:gd name="T103" fmla="*/ 2147483646 h 286"/>
                <a:gd name="T104" fmla="*/ 2147483646 w 1277"/>
                <a:gd name="T105" fmla="*/ 2147483646 h 286"/>
                <a:gd name="T106" fmla="*/ 2147483646 w 1277"/>
                <a:gd name="T107" fmla="*/ 2147483646 h 286"/>
                <a:gd name="T108" fmla="*/ 2147483646 w 1277"/>
                <a:gd name="T109" fmla="*/ 2147483646 h 286"/>
                <a:gd name="T110" fmla="*/ 2147483646 w 1277"/>
                <a:gd name="T111" fmla="*/ 2147483646 h 286"/>
                <a:gd name="T112" fmla="*/ 2147483646 w 1277"/>
                <a:gd name="T113" fmla="*/ 2147483646 h 286"/>
                <a:gd name="T114" fmla="*/ 2147483646 w 1277"/>
                <a:gd name="T115" fmla="*/ 2147483646 h 2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77"/>
                <a:gd name="T175" fmla="*/ 0 h 286"/>
                <a:gd name="T176" fmla="*/ 1277 w 1277"/>
                <a:gd name="T177" fmla="*/ 286 h 2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77" h="286">
                  <a:moveTo>
                    <a:pt x="0" y="286"/>
                  </a:moveTo>
                  <a:lnTo>
                    <a:pt x="2" y="285"/>
                  </a:lnTo>
                  <a:lnTo>
                    <a:pt x="4" y="285"/>
                  </a:lnTo>
                  <a:lnTo>
                    <a:pt x="6" y="285"/>
                  </a:lnTo>
                  <a:lnTo>
                    <a:pt x="8" y="285"/>
                  </a:lnTo>
                  <a:lnTo>
                    <a:pt x="10" y="285"/>
                  </a:lnTo>
                  <a:lnTo>
                    <a:pt x="12" y="285"/>
                  </a:lnTo>
                  <a:lnTo>
                    <a:pt x="14" y="285"/>
                  </a:lnTo>
                  <a:lnTo>
                    <a:pt x="16" y="285"/>
                  </a:lnTo>
                  <a:lnTo>
                    <a:pt x="18" y="285"/>
                  </a:lnTo>
                  <a:lnTo>
                    <a:pt x="20" y="285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6" y="285"/>
                  </a:lnTo>
                  <a:lnTo>
                    <a:pt x="28" y="285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8" y="284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6" y="284"/>
                  </a:lnTo>
                  <a:lnTo>
                    <a:pt x="48" y="284"/>
                  </a:lnTo>
                  <a:lnTo>
                    <a:pt x="50" y="284"/>
                  </a:lnTo>
                  <a:lnTo>
                    <a:pt x="52" y="283"/>
                  </a:lnTo>
                  <a:lnTo>
                    <a:pt x="54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60" y="283"/>
                  </a:lnTo>
                  <a:lnTo>
                    <a:pt x="62" y="283"/>
                  </a:lnTo>
                  <a:lnTo>
                    <a:pt x="64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70" y="282"/>
                  </a:lnTo>
                  <a:lnTo>
                    <a:pt x="72" y="282"/>
                  </a:lnTo>
                  <a:lnTo>
                    <a:pt x="74" y="282"/>
                  </a:lnTo>
                  <a:lnTo>
                    <a:pt x="76" y="282"/>
                  </a:lnTo>
                  <a:lnTo>
                    <a:pt x="78" y="282"/>
                  </a:lnTo>
                  <a:lnTo>
                    <a:pt x="80" y="282"/>
                  </a:lnTo>
                  <a:lnTo>
                    <a:pt x="82" y="282"/>
                  </a:lnTo>
                  <a:lnTo>
                    <a:pt x="84" y="281"/>
                  </a:lnTo>
                  <a:lnTo>
                    <a:pt x="86" y="281"/>
                  </a:lnTo>
                  <a:lnTo>
                    <a:pt x="88" y="281"/>
                  </a:lnTo>
                  <a:lnTo>
                    <a:pt x="90" y="281"/>
                  </a:lnTo>
                  <a:lnTo>
                    <a:pt x="92" y="281"/>
                  </a:lnTo>
                  <a:lnTo>
                    <a:pt x="94" y="281"/>
                  </a:lnTo>
                  <a:lnTo>
                    <a:pt x="96" y="280"/>
                  </a:lnTo>
                  <a:lnTo>
                    <a:pt x="98" y="280"/>
                  </a:lnTo>
                  <a:lnTo>
                    <a:pt x="100" y="280"/>
                  </a:lnTo>
                  <a:lnTo>
                    <a:pt x="102" y="280"/>
                  </a:lnTo>
                  <a:lnTo>
                    <a:pt x="104" y="280"/>
                  </a:lnTo>
                  <a:lnTo>
                    <a:pt x="106" y="279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4" y="279"/>
                  </a:lnTo>
                  <a:lnTo>
                    <a:pt x="116" y="278"/>
                  </a:lnTo>
                  <a:lnTo>
                    <a:pt x="118" y="278"/>
                  </a:lnTo>
                  <a:lnTo>
                    <a:pt x="120" y="278"/>
                  </a:lnTo>
                  <a:lnTo>
                    <a:pt x="122" y="278"/>
                  </a:lnTo>
                  <a:lnTo>
                    <a:pt x="124" y="277"/>
                  </a:lnTo>
                  <a:lnTo>
                    <a:pt x="126" y="277"/>
                  </a:lnTo>
                  <a:lnTo>
                    <a:pt x="128" y="277"/>
                  </a:lnTo>
                  <a:lnTo>
                    <a:pt x="130" y="277"/>
                  </a:lnTo>
                  <a:lnTo>
                    <a:pt x="132" y="276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8" y="276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4" y="275"/>
                  </a:lnTo>
                  <a:lnTo>
                    <a:pt x="146" y="274"/>
                  </a:lnTo>
                  <a:lnTo>
                    <a:pt x="148" y="274"/>
                  </a:lnTo>
                  <a:lnTo>
                    <a:pt x="150" y="274"/>
                  </a:lnTo>
                  <a:lnTo>
                    <a:pt x="152" y="273"/>
                  </a:lnTo>
                  <a:lnTo>
                    <a:pt x="154" y="273"/>
                  </a:lnTo>
                  <a:lnTo>
                    <a:pt x="156" y="273"/>
                  </a:lnTo>
                  <a:lnTo>
                    <a:pt x="158" y="272"/>
                  </a:lnTo>
                  <a:lnTo>
                    <a:pt x="160" y="272"/>
                  </a:lnTo>
                  <a:lnTo>
                    <a:pt x="162" y="272"/>
                  </a:lnTo>
                  <a:lnTo>
                    <a:pt x="164" y="271"/>
                  </a:lnTo>
                  <a:lnTo>
                    <a:pt x="166" y="271"/>
                  </a:lnTo>
                  <a:lnTo>
                    <a:pt x="168" y="270"/>
                  </a:lnTo>
                  <a:lnTo>
                    <a:pt x="170" y="270"/>
                  </a:lnTo>
                  <a:lnTo>
                    <a:pt x="172" y="270"/>
                  </a:lnTo>
                  <a:lnTo>
                    <a:pt x="174" y="269"/>
                  </a:lnTo>
                  <a:lnTo>
                    <a:pt x="176" y="269"/>
                  </a:lnTo>
                  <a:lnTo>
                    <a:pt x="178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4" y="267"/>
                  </a:lnTo>
                  <a:lnTo>
                    <a:pt x="186" y="267"/>
                  </a:lnTo>
                  <a:lnTo>
                    <a:pt x="188" y="266"/>
                  </a:lnTo>
                  <a:lnTo>
                    <a:pt x="190" y="266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6" y="264"/>
                  </a:lnTo>
                  <a:lnTo>
                    <a:pt x="198" y="264"/>
                  </a:lnTo>
                  <a:lnTo>
                    <a:pt x="200" y="263"/>
                  </a:lnTo>
                  <a:lnTo>
                    <a:pt x="202" y="263"/>
                  </a:lnTo>
                  <a:lnTo>
                    <a:pt x="204" y="262"/>
                  </a:lnTo>
                  <a:lnTo>
                    <a:pt x="206" y="262"/>
                  </a:lnTo>
                  <a:lnTo>
                    <a:pt x="208" y="261"/>
                  </a:lnTo>
                  <a:lnTo>
                    <a:pt x="210" y="261"/>
                  </a:lnTo>
                  <a:lnTo>
                    <a:pt x="212" y="260"/>
                  </a:lnTo>
                  <a:lnTo>
                    <a:pt x="214" y="259"/>
                  </a:lnTo>
                  <a:lnTo>
                    <a:pt x="216" y="259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7"/>
                  </a:lnTo>
                  <a:lnTo>
                    <a:pt x="224" y="256"/>
                  </a:lnTo>
                  <a:lnTo>
                    <a:pt x="226" y="256"/>
                  </a:lnTo>
                  <a:lnTo>
                    <a:pt x="228" y="255"/>
                  </a:lnTo>
                  <a:lnTo>
                    <a:pt x="230" y="254"/>
                  </a:lnTo>
                  <a:lnTo>
                    <a:pt x="232" y="254"/>
                  </a:lnTo>
                  <a:lnTo>
                    <a:pt x="234" y="253"/>
                  </a:lnTo>
                  <a:lnTo>
                    <a:pt x="236" y="252"/>
                  </a:lnTo>
                  <a:lnTo>
                    <a:pt x="238" y="252"/>
                  </a:lnTo>
                  <a:lnTo>
                    <a:pt x="240" y="251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6" y="249"/>
                  </a:lnTo>
                  <a:lnTo>
                    <a:pt x="248" y="248"/>
                  </a:lnTo>
                  <a:lnTo>
                    <a:pt x="250" y="247"/>
                  </a:lnTo>
                  <a:lnTo>
                    <a:pt x="252" y="246"/>
                  </a:lnTo>
                  <a:lnTo>
                    <a:pt x="254" y="246"/>
                  </a:lnTo>
                  <a:lnTo>
                    <a:pt x="256" y="245"/>
                  </a:lnTo>
                  <a:lnTo>
                    <a:pt x="258" y="244"/>
                  </a:lnTo>
                  <a:lnTo>
                    <a:pt x="260" y="243"/>
                  </a:lnTo>
                  <a:lnTo>
                    <a:pt x="262" y="242"/>
                  </a:lnTo>
                  <a:lnTo>
                    <a:pt x="264" y="242"/>
                  </a:lnTo>
                  <a:lnTo>
                    <a:pt x="266" y="241"/>
                  </a:lnTo>
                  <a:lnTo>
                    <a:pt x="268" y="240"/>
                  </a:lnTo>
                  <a:lnTo>
                    <a:pt x="270" y="239"/>
                  </a:lnTo>
                  <a:lnTo>
                    <a:pt x="272" y="238"/>
                  </a:lnTo>
                  <a:lnTo>
                    <a:pt x="274" y="237"/>
                  </a:lnTo>
                  <a:lnTo>
                    <a:pt x="276" y="236"/>
                  </a:lnTo>
                  <a:lnTo>
                    <a:pt x="278" y="235"/>
                  </a:lnTo>
                  <a:lnTo>
                    <a:pt x="280" y="234"/>
                  </a:lnTo>
                  <a:lnTo>
                    <a:pt x="282" y="233"/>
                  </a:lnTo>
                  <a:lnTo>
                    <a:pt x="284" y="232"/>
                  </a:lnTo>
                  <a:lnTo>
                    <a:pt x="286" y="232"/>
                  </a:lnTo>
                  <a:lnTo>
                    <a:pt x="288" y="231"/>
                  </a:lnTo>
                  <a:lnTo>
                    <a:pt x="290" y="230"/>
                  </a:lnTo>
                  <a:lnTo>
                    <a:pt x="292" y="229"/>
                  </a:lnTo>
                  <a:lnTo>
                    <a:pt x="294" y="227"/>
                  </a:lnTo>
                  <a:lnTo>
                    <a:pt x="296" y="226"/>
                  </a:lnTo>
                  <a:lnTo>
                    <a:pt x="298" y="225"/>
                  </a:lnTo>
                  <a:lnTo>
                    <a:pt x="300" y="224"/>
                  </a:lnTo>
                  <a:lnTo>
                    <a:pt x="302" y="223"/>
                  </a:lnTo>
                  <a:lnTo>
                    <a:pt x="304" y="222"/>
                  </a:lnTo>
                  <a:lnTo>
                    <a:pt x="306" y="221"/>
                  </a:lnTo>
                  <a:lnTo>
                    <a:pt x="308" y="220"/>
                  </a:lnTo>
                  <a:lnTo>
                    <a:pt x="310" y="219"/>
                  </a:lnTo>
                  <a:lnTo>
                    <a:pt x="312" y="218"/>
                  </a:lnTo>
                  <a:lnTo>
                    <a:pt x="314" y="217"/>
                  </a:lnTo>
                  <a:lnTo>
                    <a:pt x="316" y="215"/>
                  </a:lnTo>
                  <a:lnTo>
                    <a:pt x="318" y="214"/>
                  </a:lnTo>
                  <a:lnTo>
                    <a:pt x="320" y="213"/>
                  </a:lnTo>
                  <a:lnTo>
                    <a:pt x="322" y="212"/>
                  </a:lnTo>
                  <a:lnTo>
                    <a:pt x="324" y="211"/>
                  </a:lnTo>
                  <a:lnTo>
                    <a:pt x="326" y="210"/>
                  </a:lnTo>
                  <a:lnTo>
                    <a:pt x="328" y="208"/>
                  </a:lnTo>
                  <a:lnTo>
                    <a:pt x="330" y="207"/>
                  </a:lnTo>
                  <a:lnTo>
                    <a:pt x="332" y="206"/>
                  </a:lnTo>
                  <a:lnTo>
                    <a:pt x="334" y="205"/>
                  </a:lnTo>
                  <a:lnTo>
                    <a:pt x="336" y="203"/>
                  </a:lnTo>
                  <a:lnTo>
                    <a:pt x="338" y="202"/>
                  </a:lnTo>
                  <a:lnTo>
                    <a:pt x="340" y="201"/>
                  </a:lnTo>
                  <a:lnTo>
                    <a:pt x="342" y="199"/>
                  </a:lnTo>
                  <a:lnTo>
                    <a:pt x="344" y="198"/>
                  </a:lnTo>
                  <a:lnTo>
                    <a:pt x="346" y="197"/>
                  </a:lnTo>
                  <a:lnTo>
                    <a:pt x="348" y="195"/>
                  </a:lnTo>
                  <a:lnTo>
                    <a:pt x="350" y="194"/>
                  </a:lnTo>
                  <a:lnTo>
                    <a:pt x="352" y="193"/>
                  </a:lnTo>
                  <a:lnTo>
                    <a:pt x="354" y="191"/>
                  </a:lnTo>
                  <a:lnTo>
                    <a:pt x="356" y="190"/>
                  </a:lnTo>
                  <a:lnTo>
                    <a:pt x="358" y="189"/>
                  </a:lnTo>
                  <a:lnTo>
                    <a:pt x="360" y="187"/>
                  </a:lnTo>
                  <a:lnTo>
                    <a:pt x="362" y="186"/>
                  </a:lnTo>
                  <a:lnTo>
                    <a:pt x="364" y="184"/>
                  </a:lnTo>
                  <a:lnTo>
                    <a:pt x="366" y="183"/>
                  </a:lnTo>
                  <a:lnTo>
                    <a:pt x="368" y="181"/>
                  </a:lnTo>
                  <a:lnTo>
                    <a:pt x="370" y="180"/>
                  </a:lnTo>
                  <a:lnTo>
                    <a:pt x="372" y="178"/>
                  </a:lnTo>
                  <a:lnTo>
                    <a:pt x="374" y="177"/>
                  </a:lnTo>
                  <a:lnTo>
                    <a:pt x="376" y="175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382" y="171"/>
                  </a:lnTo>
                  <a:lnTo>
                    <a:pt x="384" y="169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90" y="165"/>
                  </a:lnTo>
                  <a:lnTo>
                    <a:pt x="392" y="163"/>
                  </a:lnTo>
                  <a:lnTo>
                    <a:pt x="394" y="162"/>
                  </a:lnTo>
                  <a:lnTo>
                    <a:pt x="396" y="160"/>
                  </a:lnTo>
                  <a:lnTo>
                    <a:pt x="398" y="159"/>
                  </a:lnTo>
                  <a:lnTo>
                    <a:pt x="400" y="157"/>
                  </a:lnTo>
                  <a:lnTo>
                    <a:pt x="402" y="155"/>
                  </a:lnTo>
                  <a:lnTo>
                    <a:pt x="404" y="154"/>
                  </a:lnTo>
                  <a:lnTo>
                    <a:pt x="406" y="152"/>
                  </a:lnTo>
                  <a:lnTo>
                    <a:pt x="408" y="151"/>
                  </a:lnTo>
                  <a:lnTo>
                    <a:pt x="410" y="149"/>
                  </a:lnTo>
                  <a:lnTo>
                    <a:pt x="412" y="147"/>
                  </a:lnTo>
                  <a:lnTo>
                    <a:pt x="414" y="146"/>
                  </a:lnTo>
                  <a:lnTo>
                    <a:pt x="416" y="144"/>
                  </a:lnTo>
                  <a:lnTo>
                    <a:pt x="418" y="142"/>
                  </a:lnTo>
                  <a:lnTo>
                    <a:pt x="420" y="141"/>
                  </a:lnTo>
                  <a:lnTo>
                    <a:pt x="422" y="139"/>
                  </a:lnTo>
                  <a:lnTo>
                    <a:pt x="424" y="137"/>
                  </a:lnTo>
                  <a:lnTo>
                    <a:pt x="426" y="136"/>
                  </a:lnTo>
                  <a:lnTo>
                    <a:pt x="428" y="134"/>
                  </a:lnTo>
                  <a:lnTo>
                    <a:pt x="430" y="132"/>
                  </a:lnTo>
                  <a:lnTo>
                    <a:pt x="432" y="131"/>
                  </a:lnTo>
                  <a:lnTo>
                    <a:pt x="434" y="129"/>
                  </a:lnTo>
                  <a:lnTo>
                    <a:pt x="436" y="127"/>
                  </a:lnTo>
                  <a:lnTo>
                    <a:pt x="438" y="126"/>
                  </a:lnTo>
                  <a:lnTo>
                    <a:pt x="440" y="124"/>
                  </a:lnTo>
                  <a:lnTo>
                    <a:pt x="442" y="122"/>
                  </a:lnTo>
                  <a:lnTo>
                    <a:pt x="444" y="121"/>
                  </a:lnTo>
                  <a:lnTo>
                    <a:pt x="446" y="119"/>
                  </a:lnTo>
                  <a:lnTo>
                    <a:pt x="448" y="117"/>
                  </a:lnTo>
                  <a:lnTo>
                    <a:pt x="450" y="116"/>
                  </a:lnTo>
                  <a:lnTo>
                    <a:pt x="452" y="114"/>
                  </a:lnTo>
                  <a:lnTo>
                    <a:pt x="454" y="112"/>
                  </a:lnTo>
                  <a:lnTo>
                    <a:pt x="456" y="111"/>
                  </a:lnTo>
                  <a:lnTo>
                    <a:pt x="458" y="109"/>
                  </a:lnTo>
                  <a:lnTo>
                    <a:pt x="460" y="107"/>
                  </a:lnTo>
                  <a:lnTo>
                    <a:pt x="462" y="105"/>
                  </a:lnTo>
                  <a:lnTo>
                    <a:pt x="464" y="104"/>
                  </a:lnTo>
                  <a:lnTo>
                    <a:pt x="466" y="102"/>
                  </a:lnTo>
                  <a:lnTo>
                    <a:pt x="468" y="100"/>
                  </a:lnTo>
                  <a:lnTo>
                    <a:pt x="470" y="99"/>
                  </a:lnTo>
                  <a:lnTo>
                    <a:pt x="472" y="97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2"/>
                  </a:lnTo>
                  <a:lnTo>
                    <a:pt x="480" y="90"/>
                  </a:lnTo>
                  <a:lnTo>
                    <a:pt x="482" y="89"/>
                  </a:lnTo>
                  <a:lnTo>
                    <a:pt x="484" y="87"/>
                  </a:lnTo>
                  <a:lnTo>
                    <a:pt x="486" y="85"/>
                  </a:lnTo>
                  <a:lnTo>
                    <a:pt x="488" y="84"/>
                  </a:lnTo>
                  <a:lnTo>
                    <a:pt x="490" y="82"/>
                  </a:lnTo>
                  <a:lnTo>
                    <a:pt x="492" y="81"/>
                  </a:lnTo>
                  <a:lnTo>
                    <a:pt x="494" y="79"/>
                  </a:lnTo>
                  <a:lnTo>
                    <a:pt x="496" y="77"/>
                  </a:lnTo>
                  <a:lnTo>
                    <a:pt x="498" y="76"/>
                  </a:lnTo>
                  <a:lnTo>
                    <a:pt x="500" y="74"/>
                  </a:lnTo>
                  <a:lnTo>
                    <a:pt x="502" y="72"/>
                  </a:lnTo>
                  <a:lnTo>
                    <a:pt x="504" y="71"/>
                  </a:lnTo>
                  <a:lnTo>
                    <a:pt x="506" y="69"/>
                  </a:lnTo>
                  <a:lnTo>
                    <a:pt x="508" y="68"/>
                  </a:lnTo>
                  <a:lnTo>
                    <a:pt x="510" y="66"/>
                  </a:lnTo>
                  <a:lnTo>
                    <a:pt x="512" y="65"/>
                  </a:lnTo>
                  <a:lnTo>
                    <a:pt x="514" y="63"/>
                  </a:lnTo>
                  <a:lnTo>
                    <a:pt x="516" y="62"/>
                  </a:lnTo>
                  <a:lnTo>
                    <a:pt x="518" y="60"/>
                  </a:lnTo>
                  <a:lnTo>
                    <a:pt x="520" y="59"/>
                  </a:lnTo>
                  <a:lnTo>
                    <a:pt x="522" y="57"/>
                  </a:lnTo>
                  <a:lnTo>
                    <a:pt x="524" y="56"/>
                  </a:lnTo>
                  <a:lnTo>
                    <a:pt x="526" y="54"/>
                  </a:lnTo>
                  <a:lnTo>
                    <a:pt x="528" y="53"/>
                  </a:lnTo>
                  <a:lnTo>
                    <a:pt x="530" y="51"/>
                  </a:lnTo>
                  <a:lnTo>
                    <a:pt x="532" y="50"/>
                  </a:lnTo>
                  <a:lnTo>
                    <a:pt x="534" y="48"/>
                  </a:lnTo>
                  <a:lnTo>
                    <a:pt x="536" y="47"/>
                  </a:lnTo>
                  <a:lnTo>
                    <a:pt x="538" y="46"/>
                  </a:lnTo>
                  <a:lnTo>
                    <a:pt x="540" y="44"/>
                  </a:lnTo>
                  <a:lnTo>
                    <a:pt x="542" y="43"/>
                  </a:lnTo>
                  <a:lnTo>
                    <a:pt x="544" y="42"/>
                  </a:lnTo>
                  <a:lnTo>
                    <a:pt x="546" y="40"/>
                  </a:lnTo>
                  <a:lnTo>
                    <a:pt x="548" y="39"/>
                  </a:lnTo>
                  <a:lnTo>
                    <a:pt x="550" y="38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4"/>
                  </a:lnTo>
                  <a:lnTo>
                    <a:pt x="558" y="33"/>
                  </a:lnTo>
                  <a:lnTo>
                    <a:pt x="560" y="32"/>
                  </a:lnTo>
                  <a:lnTo>
                    <a:pt x="562" y="30"/>
                  </a:lnTo>
                  <a:lnTo>
                    <a:pt x="564" y="29"/>
                  </a:lnTo>
                  <a:lnTo>
                    <a:pt x="566" y="28"/>
                  </a:lnTo>
                  <a:lnTo>
                    <a:pt x="568" y="27"/>
                  </a:lnTo>
                  <a:lnTo>
                    <a:pt x="570" y="26"/>
                  </a:lnTo>
                  <a:lnTo>
                    <a:pt x="572" y="25"/>
                  </a:lnTo>
                  <a:lnTo>
                    <a:pt x="574" y="24"/>
                  </a:lnTo>
                  <a:lnTo>
                    <a:pt x="576" y="23"/>
                  </a:lnTo>
                  <a:lnTo>
                    <a:pt x="578" y="22"/>
                  </a:lnTo>
                  <a:lnTo>
                    <a:pt x="580" y="21"/>
                  </a:lnTo>
                  <a:lnTo>
                    <a:pt x="582" y="20"/>
                  </a:lnTo>
                  <a:lnTo>
                    <a:pt x="584" y="19"/>
                  </a:lnTo>
                  <a:lnTo>
                    <a:pt x="586" y="18"/>
                  </a:lnTo>
                  <a:lnTo>
                    <a:pt x="588" y="17"/>
                  </a:lnTo>
                  <a:lnTo>
                    <a:pt x="590" y="16"/>
                  </a:lnTo>
                  <a:lnTo>
                    <a:pt x="592" y="15"/>
                  </a:lnTo>
                  <a:lnTo>
                    <a:pt x="594" y="14"/>
                  </a:lnTo>
                  <a:lnTo>
                    <a:pt x="596" y="13"/>
                  </a:lnTo>
                  <a:lnTo>
                    <a:pt x="598" y="13"/>
                  </a:lnTo>
                  <a:lnTo>
                    <a:pt x="600" y="12"/>
                  </a:lnTo>
                  <a:lnTo>
                    <a:pt x="602" y="11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8" y="9"/>
                  </a:lnTo>
                  <a:lnTo>
                    <a:pt x="610" y="8"/>
                  </a:lnTo>
                  <a:lnTo>
                    <a:pt x="612" y="8"/>
                  </a:lnTo>
                  <a:lnTo>
                    <a:pt x="614" y="7"/>
                  </a:lnTo>
                  <a:lnTo>
                    <a:pt x="616" y="7"/>
                  </a:lnTo>
                  <a:lnTo>
                    <a:pt x="618" y="6"/>
                  </a:lnTo>
                  <a:lnTo>
                    <a:pt x="620" y="5"/>
                  </a:lnTo>
                  <a:lnTo>
                    <a:pt x="622" y="5"/>
                  </a:lnTo>
                  <a:lnTo>
                    <a:pt x="624" y="4"/>
                  </a:lnTo>
                  <a:lnTo>
                    <a:pt x="626" y="4"/>
                  </a:lnTo>
                  <a:lnTo>
                    <a:pt x="628" y="4"/>
                  </a:lnTo>
                  <a:lnTo>
                    <a:pt x="630" y="3"/>
                  </a:lnTo>
                  <a:lnTo>
                    <a:pt x="632" y="3"/>
                  </a:lnTo>
                  <a:lnTo>
                    <a:pt x="634" y="2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40" y="2"/>
                  </a:lnTo>
                  <a:lnTo>
                    <a:pt x="642" y="1"/>
                  </a:lnTo>
                  <a:lnTo>
                    <a:pt x="644" y="1"/>
                  </a:lnTo>
                  <a:lnTo>
                    <a:pt x="646" y="1"/>
                  </a:lnTo>
                  <a:lnTo>
                    <a:pt x="648" y="1"/>
                  </a:lnTo>
                  <a:lnTo>
                    <a:pt x="650" y="1"/>
                  </a:lnTo>
                  <a:lnTo>
                    <a:pt x="652" y="1"/>
                  </a:lnTo>
                  <a:lnTo>
                    <a:pt x="654" y="0"/>
                  </a:lnTo>
                  <a:lnTo>
                    <a:pt x="656" y="0"/>
                  </a:lnTo>
                  <a:lnTo>
                    <a:pt x="658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1"/>
                  </a:lnTo>
                  <a:lnTo>
                    <a:pt x="666" y="1"/>
                  </a:lnTo>
                  <a:lnTo>
                    <a:pt x="668" y="1"/>
                  </a:lnTo>
                  <a:lnTo>
                    <a:pt x="670" y="1"/>
                  </a:lnTo>
                  <a:lnTo>
                    <a:pt x="672" y="1"/>
                  </a:lnTo>
                  <a:lnTo>
                    <a:pt x="674" y="1"/>
                  </a:lnTo>
                  <a:lnTo>
                    <a:pt x="676" y="1"/>
                  </a:lnTo>
                  <a:lnTo>
                    <a:pt x="678" y="2"/>
                  </a:lnTo>
                  <a:lnTo>
                    <a:pt x="680" y="2"/>
                  </a:lnTo>
                  <a:lnTo>
                    <a:pt x="682" y="2"/>
                  </a:lnTo>
                  <a:lnTo>
                    <a:pt x="684" y="3"/>
                  </a:lnTo>
                  <a:lnTo>
                    <a:pt x="686" y="3"/>
                  </a:lnTo>
                  <a:lnTo>
                    <a:pt x="688" y="3"/>
                  </a:lnTo>
                  <a:lnTo>
                    <a:pt x="690" y="4"/>
                  </a:lnTo>
                  <a:lnTo>
                    <a:pt x="692" y="4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8" y="6"/>
                  </a:lnTo>
                  <a:lnTo>
                    <a:pt x="700" y="6"/>
                  </a:lnTo>
                  <a:lnTo>
                    <a:pt x="702" y="7"/>
                  </a:lnTo>
                  <a:lnTo>
                    <a:pt x="704" y="7"/>
                  </a:lnTo>
                  <a:lnTo>
                    <a:pt x="706" y="8"/>
                  </a:lnTo>
                  <a:lnTo>
                    <a:pt x="708" y="9"/>
                  </a:lnTo>
                  <a:lnTo>
                    <a:pt x="710" y="9"/>
                  </a:lnTo>
                  <a:lnTo>
                    <a:pt x="712" y="10"/>
                  </a:lnTo>
                  <a:lnTo>
                    <a:pt x="714" y="11"/>
                  </a:lnTo>
                  <a:lnTo>
                    <a:pt x="716" y="11"/>
                  </a:lnTo>
                  <a:lnTo>
                    <a:pt x="718" y="12"/>
                  </a:lnTo>
                  <a:lnTo>
                    <a:pt x="720" y="13"/>
                  </a:lnTo>
                  <a:lnTo>
                    <a:pt x="722" y="14"/>
                  </a:lnTo>
                  <a:lnTo>
                    <a:pt x="724" y="15"/>
                  </a:lnTo>
                  <a:lnTo>
                    <a:pt x="726" y="15"/>
                  </a:lnTo>
                  <a:lnTo>
                    <a:pt x="728" y="16"/>
                  </a:lnTo>
                  <a:lnTo>
                    <a:pt x="730" y="17"/>
                  </a:lnTo>
                  <a:lnTo>
                    <a:pt x="732" y="18"/>
                  </a:lnTo>
                  <a:lnTo>
                    <a:pt x="734" y="19"/>
                  </a:lnTo>
                  <a:lnTo>
                    <a:pt x="736" y="20"/>
                  </a:lnTo>
                  <a:lnTo>
                    <a:pt x="738" y="21"/>
                  </a:lnTo>
                  <a:lnTo>
                    <a:pt x="740" y="22"/>
                  </a:lnTo>
                  <a:lnTo>
                    <a:pt x="742" y="23"/>
                  </a:lnTo>
                  <a:lnTo>
                    <a:pt x="744" y="24"/>
                  </a:lnTo>
                  <a:lnTo>
                    <a:pt x="746" y="25"/>
                  </a:lnTo>
                  <a:lnTo>
                    <a:pt x="748" y="26"/>
                  </a:lnTo>
                  <a:lnTo>
                    <a:pt x="750" y="27"/>
                  </a:lnTo>
                  <a:lnTo>
                    <a:pt x="752" y="29"/>
                  </a:lnTo>
                  <a:lnTo>
                    <a:pt x="754" y="30"/>
                  </a:lnTo>
                  <a:lnTo>
                    <a:pt x="756" y="31"/>
                  </a:lnTo>
                  <a:lnTo>
                    <a:pt x="758" y="32"/>
                  </a:lnTo>
                  <a:lnTo>
                    <a:pt x="760" y="33"/>
                  </a:lnTo>
                  <a:lnTo>
                    <a:pt x="762" y="34"/>
                  </a:lnTo>
                  <a:lnTo>
                    <a:pt x="764" y="36"/>
                  </a:lnTo>
                  <a:lnTo>
                    <a:pt x="766" y="37"/>
                  </a:lnTo>
                  <a:lnTo>
                    <a:pt x="768" y="38"/>
                  </a:lnTo>
                  <a:lnTo>
                    <a:pt x="770" y="40"/>
                  </a:lnTo>
                  <a:lnTo>
                    <a:pt x="772" y="41"/>
                  </a:lnTo>
                  <a:lnTo>
                    <a:pt x="774" y="42"/>
                  </a:lnTo>
                  <a:lnTo>
                    <a:pt x="776" y="44"/>
                  </a:lnTo>
                  <a:lnTo>
                    <a:pt x="778" y="45"/>
                  </a:lnTo>
                  <a:lnTo>
                    <a:pt x="780" y="46"/>
                  </a:lnTo>
                  <a:lnTo>
                    <a:pt x="782" y="48"/>
                  </a:lnTo>
                  <a:lnTo>
                    <a:pt x="784" y="49"/>
                  </a:lnTo>
                  <a:lnTo>
                    <a:pt x="786" y="50"/>
                  </a:lnTo>
                  <a:lnTo>
                    <a:pt x="788" y="52"/>
                  </a:lnTo>
                  <a:lnTo>
                    <a:pt x="790" y="53"/>
                  </a:lnTo>
                  <a:lnTo>
                    <a:pt x="792" y="55"/>
                  </a:lnTo>
                  <a:lnTo>
                    <a:pt x="794" y="56"/>
                  </a:lnTo>
                  <a:lnTo>
                    <a:pt x="796" y="58"/>
                  </a:lnTo>
                  <a:lnTo>
                    <a:pt x="798" y="59"/>
                  </a:lnTo>
                  <a:lnTo>
                    <a:pt x="800" y="61"/>
                  </a:lnTo>
                  <a:lnTo>
                    <a:pt x="802" y="62"/>
                  </a:lnTo>
                  <a:lnTo>
                    <a:pt x="804" y="64"/>
                  </a:lnTo>
                  <a:lnTo>
                    <a:pt x="806" y="65"/>
                  </a:lnTo>
                  <a:lnTo>
                    <a:pt x="808" y="67"/>
                  </a:lnTo>
                  <a:lnTo>
                    <a:pt x="810" y="68"/>
                  </a:lnTo>
                  <a:lnTo>
                    <a:pt x="812" y="70"/>
                  </a:lnTo>
                  <a:lnTo>
                    <a:pt x="814" y="72"/>
                  </a:lnTo>
                  <a:lnTo>
                    <a:pt x="816" y="73"/>
                  </a:lnTo>
                  <a:lnTo>
                    <a:pt x="818" y="75"/>
                  </a:lnTo>
                  <a:lnTo>
                    <a:pt x="820" y="76"/>
                  </a:lnTo>
                  <a:lnTo>
                    <a:pt x="822" y="78"/>
                  </a:lnTo>
                  <a:lnTo>
                    <a:pt x="824" y="80"/>
                  </a:lnTo>
                  <a:lnTo>
                    <a:pt x="826" y="81"/>
                  </a:lnTo>
                  <a:lnTo>
                    <a:pt x="828" y="83"/>
                  </a:lnTo>
                  <a:lnTo>
                    <a:pt x="830" y="84"/>
                  </a:lnTo>
                  <a:lnTo>
                    <a:pt x="832" y="86"/>
                  </a:lnTo>
                  <a:lnTo>
                    <a:pt x="834" y="88"/>
                  </a:lnTo>
                  <a:lnTo>
                    <a:pt x="836" y="89"/>
                  </a:lnTo>
                  <a:lnTo>
                    <a:pt x="838" y="91"/>
                  </a:lnTo>
                  <a:lnTo>
                    <a:pt x="840" y="93"/>
                  </a:lnTo>
                  <a:lnTo>
                    <a:pt x="842" y="94"/>
                  </a:lnTo>
                  <a:lnTo>
                    <a:pt x="844" y="96"/>
                  </a:lnTo>
                  <a:lnTo>
                    <a:pt x="846" y="98"/>
                  </a:lnTo>
                  <a:lnTo>
                    <a:pt x="848" y="99"/>
                  </a:lnTo>
                  <a:lnTo>
                    <a:pt x="850" y="101"/>
                  </a:lnTo>
                  <a:lnTo>
                    <a:pt x="852" y="103"/>
                  </a:lnTo>
                  <a:lnTo>
                    <a:pt x="854" y="105"/>
                  </a:lnTo>
                  <a:lnTo>
                    <a:pt x="856" y="106"/>
                  </a:lnTo>
                  <a:lnTo>
                    <a:pt x="858" y="108"/>
                  </a:lnTo>
                  <a:lnTo>
                    <a:pt x="860" y="110"/>
                  </a:lnTo>
                  <a:lnTo>
                    <a:pt x="862" y="111"/>
                  </a:lnTo>
                  <a:lnTo>
                    <a:pt x="864" y="113"/>
                  </a:lnTo>
                  <a:lnTo>
                    <a:pt x="866" y="115"/>
                  </a:lnTo>
                  <a:lnTo>
                    <a:pt x="868" y="116"/>
                  </a:lnTo>
                  <a:lnTo>
                    <a:pt x="870" y="118"/>
                  </a:lnTo>
                  <a:lnTo>
                    <a:pt x="872" y="120"/>
                  </a:lnTo>
                  <a:lnTo>
                    <a:pt x="874" y="121"/>
                  </a:lnTo>
                  <a:lnTo>
                    <a:pt x="876" y="123"/>
                  </a:lnTo>
                  <a:lnTo>
                    <a:pt x="878" y="125"/>
                  </a:lnTo>
                  <a:lnTo>
                    <a:pt x="880" y="126"/>
                  </a:lnTo>
                  <a:lnTo>
                    <a:pt x="882" y="128"/>
                  </a:lnTo>
                  <a:lnTo>
                    <a:pt x="884" y="130"/>
                  </a:lnTo>
                  <a:lnTo>
                    <a:pt x="886" y="131"/>
                  </a:lnTo>
                  <a:lnTo>
                    <a:pt x="888" y="133"/>
                  </a:lnTo>
                  <a:lnTo>
                    <a:pt x="890" y="135"/>
                  </a:lnTo>
                  <a:lnTo>
                    <a:pt x="892" y="136"/>
                  </a:lnTo>
                  <a:lnTo>
                    <a:pt x="894" y="138"/>
                  </a:lnTo>
                  <a:lnTo>
                    <a:pt x="896" y="140"/>
                  </a:lnTo>
                  <a:lnTo>
                    <a:pt x="898" y="141"/>
                  </a:lnTo>
                  <a:lnTo>
                    <a:pt x="900" y="143"/>
                  </a:lnTo>
                  <a:lnTo>
                    <a:pt x="902" y="145"/>
                  </a:lnTo>
                  <a:lnTo>
                    <a:pt x="904" y="146"/>
                  </a:lnTo>
                  <a:lnTo>
                    <a:pt x="906" y="148"/>
                  </a:lnTo>
                  <a:lnTo>
                    <a:pt x="908" y="150"/>
                  </a:lnTo>
                  <a:lnTo>
                    <a:pt x="910" y="151"/>
                  </a:lnTo>
                  <a:lnTo>
                    <a:pt x="912" y="153"/>
                  </a:lnTo>
                  <a:lnTo>
                    <a:pt x="914" y="154"/>
                  </a:lnTo>
                  <a:lnTo>
                    <a:pt x="916" y="156"/>
                  </a:lnTo>
                  <a:lnTo>
                    <a:pt x="918" y="158"/>
                  </a:lnTo>
                  <a:lnTo>
                    <a:pt x="920" y="159"/>
                  </a:lnTo>
                  <a:lnTo>
                    <a:pt x="922" y="161"/>
                  </a:lnTo>
                  <a:lnTo>
                    <a:pt x="924" y="162"/>
                  </a:lnTo>
                  <a:lnTo>
                    <a:pt x="926" y="164"/>
                  </a:lnTo>
                  <a:lnTo>
                    <a:pt x="928" y="165"/>
                  </a:lnTo>
                  <a:lnTo>
                    <a:pt x="930" y="167"/>
                  </a:lnTo>
                  <a:lnTo>
                    <a:pt x="932" y="169"/>
                  </a:lnTo>
                  <a:lnTo>
                    <a:pt x="934" y="170"/>
                  </a:lnTo>
                  <a:lnTo>
                    <a:pt x="936" y="172"/>
                  </a:lnTo>
                  <a:lnTo>
                    <a:pt x="938" y="173"/>
                  </a:lnTo>
                  <a:lnTo>
                    <a:pt x="940" y="175"/>
                  </a:lnTo>
                  <a:lnTo>
                    <a:pt x="942" y="176"/>
                  </a:lnTo>
                  <a:lnTo>
                    <a:pt x="944" y="178"/>
                  </a:lnTo>
                  <a:lnTo>
                    <a:pt x="946" y="179"/>
                  </a:lnTo>
                  <a:lnTo>
                    <a:pt x="948" y="181"/>
                  </a:lnTo>
                  <a:lnTo>
                    <a:pt x="950" y="182"/>
                  </a:lnTo>
                  <a:lnTo>
                    <a:pt x="952" y="183"/>
                  </a:lnTo>
                  <a:lnTo>
                    <a:pt x="954" y="185"/>
                  </a:lnTo>
                  <a:lnTo>
                    <a:pt x="956" y="186"/>
                  </a:lnTo>
                  <a:lnTo>
                    <a:pt x="958" y="188"/>
                  </a:lnTo>
                  <a:lnTo>
                    <a:pt x="960" y="189"/>
                  </a:lnTo>
                  <a:lnTo>
                    <a:pt x="962" y="190"/>
                  </a:lnTo>
                  <a:lnTo>
                    <a:pt x="964" y="192"/>
                  </a:lnTo>
                  <a:lnTo>
                    <a:pt x="966" y="193"/>
                  </a:lnTo>
                  <a:lnTo>
                    <a:pt x="968" y="195"/>
                  </a:lnTo>
                  <a:lnTo>
                    <a:pt x="970" y="196"/>
                  </a:lnTo>
                  <a:lnTo>
                    <a:pt x="972" y="197"/>
                  </a:lnTo>
                  <a:lnTo>
                    <a:pt x="974" y="199"/>
                  </a:lnTo>
                  <a:lnTo>
                    <a:pt x="976" y="200"/>
                  </a:lnTo>
                  <a:lnTo>
                    <a:pt x="978" y="201"/>
                  </a:lnTo>
                  <a:lnTo>
                    <a:pt x="980" y="203"/>
                  </a:lnTo>
                  <a:lnTo>
                    <a:pt x="982" y="204"/>
                  </a:lnTo>
                  <a:lnTo>
                    <a:pt x="984" y="205"/>
                  </a:lnTo>
                  <a:lnTo>
                    <a:pt x="986" y="206"/>
                  </a:lnTo>
                  <a:lnTo>
                    <a:pt x="988" y="208"/>
                  </a:lnTo>
                  <a:lnTo>
                    <a:pt x="990" y="209"/>
                  </a:lnTo>
                  <a:lnTo>
                    <a:pt x="992" y="210"/>
                  </a:lnTo>
                  <a:lnTo>
                    <a:pt x="994" y="211"/>
                  </a:lnTo>
                  <a:lnTo>
                    <a:pt x="996" y="212"/>
                  </a:lnTo>
                  <a:lnTo>
                    <a:pt x="998" y="214"/>
                  </a:lnTo>
                  <a:lnTo>
                    <a:pt x="1000" y="215"/>
                  </a:lnTo>
                  <a:lnTo>
                    <a:pt x="1002" y="216"/>
                  </a:lnTo>
                  <a:lnTo>
                    <a:pt x="1004" y="217"/>
                  </a:lnTo>
                  <a:lnTo>
                    <a:pt x="1006" y="218"/>
                  </a:lnTo>
                  <a:lnTo>
                    <a:pt x="1008" y="219"/>
                  </a:lnTo>
                  <a:lnTo>
                    <a:pt x="1010" y="220"/>
                  </a:lnTo>
                  <a:lnTo>
                    <a:pt x="1012" y="222"/>
                  </a:lnTo>
                  <a:lnTo>
                    <a:pt x="1014" y="223"/>
                  </a:lnTo>
                  <a:lnTo>
                    <a:pt x="1016" y="224"/>
                  </a:lnTo>
                  <a:lnTo>
                    <a:pt x="1018" y="225"/>
                  </a:lnTo>
                  <a:lnTo>
                    <a:pt x="1020" y="226"/>
                  </a:lnTo>
                  <a:lnTo>
                    <a:pt x="1022" y="227"/>
                  </a:lnTo>
                  <a:lnTo>
                    <a:pt x="1024" y="228"/>
                  </a:lnTo>
                  <a:lnTo>
                    <a:pt x="1026" y="229"/>
                  </a:lnTo>
                  <a:lnTo>
                    <a:pt x="1028" y="230"/>
                  </a:lnTo>
                  <a:lnTo>
                    <a:pt x="1030" y="231"/>
                  </a:lnTo>
                  <a:lnTo>
                    <a:pt x="1032" y="232"/>
                  </a:lnTo>
                  <a:lnTo>
                    <a:pt x="1034" y="233"/>
                  </a:lnTo>
                  <a:lnTo>
                    <a:pt x="1036" y="234"/>
                  </a:lnTo>
                  <a:lnTo>
                    <a:pt x="1038" y="235"/>
                  </a:lnTo>
                  <a:lnTo>
                    <a:pt x="1040" y="236"/>
                  </a:lnTo>
                  <a:lnTo>
                    <a:pt x="1042" y="237"/>
                  </a:lnTo>
                  <a:lnTo>
                    <a:pt x="1044" y="238"/>
                  </a:lnTo>
                  <a:lnTo>
                    <a:pt x="1046" y="238"/>
                  </a:lnTo>
                  <a:lnTo>
                    <a:pt x="1048" y="239"/>
                  </a:lnTo>
                  <a:lnTo>
                    <a:pt x="1050" y="240"/>
                  </a:lnTo>
                  <a:lnTo>
                    <a:pt x="1052" y="241"/>
                  </a:lnTo>
                  <a:lnTo>
                    <a:pt x="1054" y="242"/>
                  </a:lnTo>
                  <a:lnTo>
                    <a:pt x="1056" y="243"/>
                  </a:lnTo>
                  <a:lnTo>
                    <a:pt x="1058" y="244"/>
                  </a:lnTo>
                  <a:lnTo>
                    <a:pt x="1060" y="244"/>
                  </a:lnTo>
                  <a:lnTo>
                    <a:pt x="1062" y="245"/>
                  </a:lnTo>
                  <a:lnTo>
                    <a:pt x="1064" y="246"/>
                  </a:lnTo>
                  <a:lnTo>
                    <a:pt x="1066" y="247"/>
                  </a:lnTo>
                  <a:lnTo>
                    <a:pt x="1068" y="248"/>
                  </a:lnTo>
                  <a:lnTo>
                    <a:pt x="1070" y="248"/>
                  </a:lnTo>
                  <a:lnTo>
                    <a:pt x="1072" y="249"/>
                  </a:lnTo>
                  <a:lnTo>
                    <a:pt x="1074" y="250"/>
                  </a:lnTo>
                  <a:lnTo>
                    <a:pt x="1076" y="251"/>
                  </a:lnTo>
                  <a:lnTo>
                    <a:pt x="1078" y="251"/>
                  </a:lnTo>
                  <a:lnTo>
                    <a:pt x="1080" y="252"/>
                  </a:lnTo>
                  <a:lnTo>
                    <a:pt x="1082" y="253"/>
                  </a:lnTo>
                  <a:lnTo>
                    <a:pt x="1084" y="253"/>
                  </a:lnTo>
                  <a:lnTo>
                    <a:pt x="1086" y="254"/>
                  </a:lnTo>
                  <a:lnTo>
                    <a:pt x="1088" y="255"/>
                  </a:lnTo>
                  <a:lnTo>
                    <a:pt x="1090" y="255"/>
                  </a:lnTo>
                  <a:lnTo>
                    <a:pt x="1092" y="256"/>
                  </a:lnTo>
                  <a:lnTo>
                    <a:pt x="1094" y="257"/>
                  </a:lnTo>
                  <a:lnTo>
                    <a:pt x="1096" y="257"/>
                  </a:lnTo>
                  <a:lnTo>
                    <a:pt x="1098" y="258"/>
                  </a:lnTo>
                  <a:lnTo>
                    <a:pt x="1100" y="258"/>
                  </a:lnTo>
                  <a:lnTo>
                    <a:pt x="1102" y="259"/>
                  </a:lnTo>
                  <a:lnTo>
                    <a:pt x="1104" y="260"/>
                  </a:lnTo>
                  <a:lnTo>
                    <a:pt x="1106" y="260"/>
                  </a:lnTo>
                  <a:lnTo>
                    <a:pt x="1108" y="261"/>
                  </a:lnTo>
                  <a:lnTo>
                    <a:pt x="1110" y="261"/>
                  </a:lnTo>
                  <a:lnTo>
                    <a:pt x="1112" y="262"/>
                  </a:lnTo>
                  <a:lnTo>
                    <a:pt x="1114" y="262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20" y="264"/>
                  </a:lnTo>
                  <a:lnTo>
                    <a:pt x="1122" y="264"/>
                  </a:lnTo>
                  <a:lnTo>
                    <a:pt x="1124" y="265"/>
                  </a:lnTo>
                  <a:lnTo>
                    <a:pt x="1126" y="265"/>
                  </a:lnTo>
                  <a:lnTo>
                    <a:pt x="1128" y="266"/>
                  </a:lnTo>
                  <a:lnTo>
                    <a:pt x="1130" y="266"/>
                  </a:lnTo>
                  <a:lnTo>
                    <a:pt x="1132" y="267"/>
                  </a:lnTo>
                  <a:lnTo>
                    <a:pt x="1134" y="267"/>
                  </a:lnTo>
                  <a:lnTo>
                    <a:pt x="1136" y="268"/>
                  </a:lnTo>
                  <a:lnTo>
                    <a:pt x="1138" y="268"/>
                  </a:lnTo>
                  <a:lnTo>
                    <a:pt x="1140" y="269"/>
                  </a:lnTo>
                  <a:lnTo>
                    <a:pt x="1142" y="269"/>
                  </a:lnTo>
                  <a:lnTo>
                    <a:pt x="1144" y="269"/>
                  </a:lnTo>
                  <a:lnTo>
                    <a:pt x="1146" y="270"/>
                  </a:lnTo>
                  <a:lnTo>
                    <a:pt x="1148" y="270"/>
                  </a:lnTo>
                  <a:lnTo>
                    <a:pt x="1150" y="271"/>
                  </a:lnTo>
                  <a:lnTo>
                    <a:pt x="1152" y="271"/>
                  </a:lnTo>
                  <a:lnTo>
                    <a:pt x="1154" y="271"/>
                  </a:lnTo>
                  <a:lnTo>
                    <a:pt x="1156" y="272"/>
                  </a:lnTo>
                  <a:lnTo>
                    <a:pt x="1158" y="272"/>
                  </a:lnTo>
                  <a:lnTo>
                    <a:pt x="1160" y="272"/>
                  </a:lnTo>
                  <a:lnTo>
                    <a:pt x="1162" y="273"/>
                  </a:lnTo>
                  <a:lnTo>
                    <a:pt x="1164" y="273"/>
                  </a:lnTo>
                  <a:lnTo>
                    <a:pt x="1166" y="273"/>
                  </a:lnTo>
                  <a:lnTo>
                    <a:pt x="1168" y="274"/>
                  </a:lnTo>
                  <a:lnTo>
                    <a:pt x="1170" y="274"/>
                  </a:lnTo>
                  <a:lnTo>
                    <a:pt x="1172" y="274"/>
                  </a:lnTo>
                  <a:lnTo>
                    <a:pt x="1174" y="275"/>
                  </a:lnTo>
                  <a:lnTo>
                    <a:pt x="1176" y="275"/>
                  </a:lnTo>
                  <a:lnTo>
                    <a:pt x="1178" y="275"/>
                  </a:lnTo>
                  <a:lnTo>
                    <a:pt x="1180" y="276"/>
                  </a:lnTo>
                  <a:lnTo>
                    <a:pt x="1182" y="276"/>
                  </a:lnTo>
                  <a:lnTo>
                    <a:pt x="1184" y="276"/>
                  </a:lnTo>
                  <a:lnTo>
                    <a:pt x="1186" y="276"/>
                  </a:lnTo>
                  <a:lnTo>
                    <a:pt x="1188" y="277"/>
                  </a:lnTo>
                  <a:lnTo>
                    <a:pt x="1190" y="277"/>
                  </a:lnTo>
                  <a:lnTo>
                    <a:pt x="1192" y="277"/>
                  </a:lnTo>
                  <a:lnTo>
                    <a:pt x="1194" y="277"/>
                  </a:lnTo>
                  <a:lnTo>
                    <a:pt x="1196" y="278"/>
                  </a:lnTo>
                  <a:lnTo>
                    <a:pt x="1198" y="278"/>
                  </a:lnTo>
                  <a:lnTo>
                    <a:pt x="1200" y="278"/>
                  </a:lnTo>
                  <a:lnTo>
                    <a:pt x="1202" y="278"/>
                  </a:lnTo>
                  <a:lnTo>
                    <a:pt x="1204" y="279"/>
                  </a:lnTo>
                  <a:lnTo>
                    <a:pt x="1206" y="279"/>
                  </a:lnTo>
                  <a:lnTo>
                    <a:pt x="1208" y="279"/>
                  </a:lnTo>
                  <a:lnTo>
                    <a:pt x="1210" y="279"/>
                  </a:lnTo>
                  <a:lnTo>
                    <a:pt x="1212" y="280"/>
                  </a:lnTo>
                  <a:lnTo>
                    <a:pt x="1214" y="280"/>
                  </a:lnTo>
                  <a:lnTo>
                    <a:pt x="1216" y="280"/>
                  </a:lnTo>
                  <a:lnTo>
                    <a:pt x="1218" y="280"/>
                  </a:lnTo>
                  <a:lnTo>
                    <a:pt x="1220" y="280"/>
                  </a:lnTo>
                  <a:lnTo>
                    <a:pt x="1222" y="280"/>
                  </a:lnTo>
                  <a:lnTo>
                    <a:pt x="1224" y="281"/>
                  </a:lnTo>
                  <a:lnTo>
                    <a:pt x="1226" y="281"/>
                  </a:lnTo>
                  <a:lnTo>
                    <a:pt x="1228" y="281"/>
                  </a:lnTo>
                  <a:lnTo>
                    <a:pt x="1230" y="281"/>
                  </a:lnTo>
                  <a:lnTo>
                    <a:pt x="1232" y="281"/>
                  </a:lnTo>
                  <a:lnTo>
                    <a:pt x="1234" y="281"/>
                  </a:lnTo>
                  <a:lnTo>
                    <a:pt x="1236" y="282"/>
                  </a:lnTo>
                  <a:lnTo>
                    <a:pt x="1238" y="282"/>
                  </a:lnTo>
                  <a:lnTo>
                    <a:pt x="1240" y="282"/>
                  </a:lnTo>
                  <a:lnTo>
                    <a:pt x="1242" y="282"/>
                  </a:lnTo>
                  <a:lnTo>
                    <a:pt x="1244" y="282"/>
                  </a:lnTo>
                  <a:lnTo>
                    <a:pt x="1246" y="282"/>
                  </a:lnTo>
                  <a:lnTo>
                    <a:pt x="1248" y="282"/>
                  </a:lnTo>
                  <a:lnTo>
                    <a:pt x="1250" y="283"/>
                  </a:lnTo>
                  <a:lnTo>
                    <a:pt x="1252" y="283"/>
                  </a:lnTo>
                  <a:lnTo>
                    <a:pt x="1254" y="283"/>
                  </a:lnTo>
                  <a:lnTo>
                    <a:pt x="1256" y="283"/>
                  </a:lnTo>
                  <a:lnTo>
                    <a:pt x="1258" y="283"/>
                  </a:lnTo>
                  <a:lnTo>
                    <a:pt x="1260" y="283"/>
                  </a:lnTo>
                  <a:lnTo>
                    <a:pt x="1262" y="283"/>
                  </a:lnTo>
                  <a:lnTo>
                    <a:pt x="1264" y="283"/>
                  </a:lnTo>
                  <a:lnTo>
                    <a:pt x="1266" y="284"/>
                  </a:lnTo>
                  <a:lnTo>
                    <a:pt x="1268" y="284"/>
                  </a:lnTo>
                  <a:lnTo>
                    <a:pt x="1270" y="284"/>
                  </a:lnTo>
                  <a:lnTo>
                    <a:pt x="1272" y="284"/>
                  </a:lnTo>
                  <a:lnTo>
                    <a:pt x="1274" y="284"/>
                  </a:lnTo>
                  <a:lnTo>
                    <a:pt x="1276" y="284"/>
                  </a:lnTo>
                  <a:lnTo>
                    <a:pt x="1277" y="284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0A1C-2792-478C-8375-AB9AB2BC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8325"/>
          </a:xfrm>
        </p:spPr>
        <p:txBody>
          <a:bodyPr/>
          <a:lstStyle/>
          <a:p>
            <a:pPr>
              <a:defRPr/>
            </a:pPr>
            <a:r>
              <a:rPr lang="en-CA" dirty="0"/>
              <a:t>Example of Normal Distribution: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7606E1B-CC4E-2D09-E648-175F6EC3FA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1800" y="868363"/>
            <a:ext cx="8788400" cy="682625"/>
          </a:xfrm>
        </p:spPr>
        <p:txBody>
          <a:bodyPr/>
          <a:lstStyle/>
          <a:p>
            <a:r>
              <a:rPr lang="en-CA" altLang="en-US"/>
              <a:t>Here are example of things that are normally distributed: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54123B-AD15-6734-F688-7AAD06184D23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63663"/>
            <a:ext cx="7915275" cy="4849812"/>
            <a:chOff x="348998" y="1296537"/>
            <a:chExt cx="3642379" cy="2441501"/>
          </a:xfrm>
        </p:grpSpPr>
        <p:pic>
          <p:nvPicPr>
            <p:cNvPr id="13326" name="Picture 3">
              <a:extLst>
                <a:ext uri="{FF2B5EF4-FFF2-40B4-BE49-F238E27FC236}">
                  <a16:creationId xmlns:a16="http://schemas.microsoft.com/office/drawing/2014/main" id="{8F267735-602B-1B25-C58C-994E84D46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98" y="1296537"/>
              <a:ext cx="3642379" cy="244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9A3F73-ED3E-4BBE-A031-76C5E2E3B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2639" y="1849571"/>
              <a:ext cx="0" cy="1615147"/>
            </a:xfrm>
            <a:prstGeom prst="line">
              <a:avLst/>
            </a:prstGeom>
            <a:ln w="63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TextBox 12">
            <a:hlinkClick r:id="rId5"/>
            <a:extLst>
              <a:ext uri="{FF2B5EF4-FFF2-40B4-BE49-F238E27FC236}">
                <a16:creationId xmlns:a16="http://schemas.microsoft.com/office/drawing/2014/main" id="{CA001CB6-EA4C-03C1-A90E-5CE211D2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6213475"/>
            <a:ext cx="321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/>
              <a:t>Link to Distribution fish Sizes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1D0AF-C85A-D632-239C-844645CFC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470150"/>
            <a:ext cx="321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Most 14 yr females have a mean height of 1.51meters tall.  Majority of them are give or take about 10cm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70EE0F-37C0-4D0A-0537-9A9832BD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301750"/>
            <a:ext cx="77343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F2477-BFD7-1BC2-B41D-9CD052D2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2911475"/>
            <a:ext cx="305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This study was done in the states.  How long would it take to get your pizza delivered. Average time was 30min.  Most them where between 20 to 40 minutes.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F04F13-C53E-57BC-F54B-E20E7A6B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531938"/>
            <a:ext cx="78740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7C1B0-DB72-76AB-9A6A-B4CEE2F88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1612900"/>
            <a:ext cx="26273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The average IQ score is 100.  115 is considered really smart.  A genius has an IQ of 160.  higher than 99.99% of the population.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0C2642-2511-C309-6932-78DB99F3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181100"/>
            <a:ext cx="752633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DB6D49-7EC7-498D-B591-AA413E78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1612900"/>
            <a:ext cx="424021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Average weight of a new born baby is about 3.5kg.  (7.5lbs)  Most babies are between 2.5kg (5.5lb) to 4.5kg(10lbs)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FB9E34F-3C36-4B70-843F-C7FB2B47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119563"/>
            <a:ext cx="9144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1FB1091D-70C4-DB1B-79FE-35AA871F16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5775" y="290513"/>
            <a:ext cx="8596313" cy="6183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300"/>
              <a:t>Which of these events do you think are normally distributed?</a:t>
            </a:r>
            <a:br>
              <a:rPr lang="en-CA" altLang="en-US" sz="2300"/>
            </a:b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300"/>
              <a:t>i) The average weight of 5 year old boys             YES  or   NO</a:t>
            </a:r>
            <a:br>
              <a:rPr lang="en-CA" altLang="en-US" sz="2300"/>
            </a:b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300"/>
              <a:t>ii) The month which HS students are born in    YES  or   NO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CA" altLang="en-US" sz="2300"/>
            </a:br>
            <a:br>
              <a:rPr lang="en-CA" altLang="en-US" sz="2300"/>
            </a:br>
            <a:r>
              <a:rPr lang="en-CA" altLang="en-US" sz="2300"/>
              <a:t>iii) The number of years an iphone is used         YES  or   NO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300"/>
              <a:t>      until it begins to slow down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300"/>
              <a:t>iv) The heights of female students between        YES  or   NO</a:t>
            </a:r>
            <a:br>
              <a:rPr lang="en-CA" altLang="en-US" sz="2300"/>
            </a:br>
            <a:r>
              <a:rPr lang="en-CA" altLang="en-US" sz="2300"/>
              <a:t>     the ages of 16 to 18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300"/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 sz="2300"/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F2E3B021-294D-5967-78F7-6C0747826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1609725"/>
            <a:ext cx="6465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YES, avg weight of boys is abt 40lbs (center)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950D7-27D0-60A0-5EE3-BBD6538A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2724150"/>
            <a:ext cx="6465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There is no average month.  (Month is categorical)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C852A-0806-5B5B-6E05-499D3F00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4148138"/>
            <a:ext cx="8596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Most phones have an average lifespan.  For iphones, it’s about 4yrs, 3 months.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0ABCD-F360-1ED5-F6DC-A0482978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5387975"/>
            <a:ext cx="820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Most girls peak at 15yrs old.  By 16 to 18 their hts are set.  So we will likely have an average height.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B574-45FD-4C98-80D4-4AE3B4BB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111125"/>
            <a:ext cx="8710612" cy="530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How to Check if Data is Normally Distributed?: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656BC19-4B7C-2731-0E81-6369F47E7C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9900" y="701675"/>
            <a:ext cx="10655300" cy="3216275"/>
          </a:xfrm>
        </p:spPr>
        <p:txBody>
          <a:bodyPr/>
          <a:lstStyle/>
          <a:p>
            <a:r>
              <a:rPr lang="en-CA" altLang="en-US" sz="2300"/>
              <a:t>When we have a data set, we want to check if the population is normally distributed:  </a:t>
            </a:r>
          </a:p>
          <a:p>
            <a:r>
              <a:rPr lang="en-CA" altLang="en-US" sz="2300"/>
              <a:t>Method 1: Draw a histogram </a:t>
            </a:r>
            <a:r>
              <a:rPr lang="en-CA" altLang="en-US" sz="2300">
                <a:sym typeface="Wingdings" panose="05000000000000000000" pitchFamily="2" charset="2"/>
              </a:rPr>
              <a:t> </a:t>
            </a:r>
            <a:r>
              <a:rPr lang="en-CA" altLang="en-US" sz="2300"/>
              <a:t>bell-shaped, 68-95-99.7</a:t>
            </a:r>
          </a:p>
          <a:p>
            <a:r>
              <a:rPr lang="en-CA" altLang="en-US" sz="2300"/>
              <a:t>Method 2: Draw a “Normal Probability Plot” </a:t>
            </a:r>
          </a:p>
          <a:p>
            <a:pPr lvl="1"/>
            <a:r>
              <a:rPr lang="en-CA" altLang="en-US" sz="2000"/>
              <a:t>Compares data points on one axis vs corresponding “z’ scores on the other axis</a:t>
            </a:r>
          </a:p>
          <a:p>
            <a:pPr lvl="1"/>
            <a:r>
              <a:rPr lang="en-CA" altLang="en-US" sz="2000">
                <a:sym typeface="Wingdings" panose="05000000000000000000" pitchFamily="2" charset="2"/>
              </a:rPr>
              <a:t>Most of the data will be on a straight line	</a:t>
            </a:r>
          </a:p>
          <a:p>
            <a:pPr lvl="1"/>
            <a:r>
              <a:rPr lang="en-CA" altLang="en-US" sz="2000">
                <a:sym typeface="Wingdings" panose="05000000000000000000" pitchFamily="2" charset="2"/>
              </a:rPr>
              <a:t>If the largest observations deviate from this line  data is skewed right</a:t>
            </a:r>
          </a:p>
          <a:p>
            <a:pPr lvl="1"/>
            <a:r>
              <a:rPr lang="en-CA" altLang="en-US" sz="2000">
                <a:sym typeface="Wingdings" panose="05000000000000000000" pitchFamily="2" charset="2"/>
              </a:rPr>
              <a:t>If the smaller observations deviate from this line  data is skewed left</a:t>
            </a:r>
          </a:p>
          <a:p>
            <a:pPr lvl="1">
              <a:buFont typeface="Wingdings 2" panose="05020102010507070707" pitchFamily="18" charset="2"/>
              <a:buNone/>
            </a:pPr>
            <a:endParaRPr lang="en-CA" altLang="en-US" sz="2000"/>
          </a:p>
        </p:txBody>
      </p:sp>
      <p:pic>
        <p:nvPicPr>
          <p:cNvPr id="4" name="Picture 3" descr="Yates_TPS3e_Ch02_p11241">
            <a:extLst>
              <a:ext uri="{FF2B5EF4-FFF2-40B4-BE49-F238E27FC236}">
                <a16:creationId xmlns:a16="http://schemas.microsoft.com/office/drawing/2014/main" id="{0FBF1A7E-3CF4-E9FC-1202-51B490C8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090988"/>
            <a:ext cx="3048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ates_TPS3e_Ch02_p11239b">
            <a:extLst>
              <a:ext uri="{FF2B5EF4-FFF2-40B4-BE49-F238E27FC236}">
                <a16:creationId xmlns:a16="http://schemas.microsoft.com/office/drawing/2014/main" id="{0BE8DE57-32BA-BEC9-363F-05AC5867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90988"/>
            <a:ext cx="3048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FADC2-F0DC-43B2-8C02-C5D830C1FC13}"/>
              </a:ext>
            </a:extLst>
          </p:cNvPr>
          <p:cNvCxnSpPr>
            <a:cxnSpLocks/>
          </p:cNvCxnSpPr>
          <p:nvPr/>
        </p:nvCxnSpPr>
        <p:spPr>
          <a:xfrm flipV="1">
            <a:off x="1601788" y="4211638"/>
            <a:ext cx="1822450" cy="214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AEE09A-A89E-4910-A93E-A91FDB1817AC}"/>
              </a:ext>
            </a:extLst>
          </p:cNvPr>
          <p:cNvCxnSpPr>
            <a:cxnSpLocks/>
          </p:cNvCxnSpPr>
          <p:nvPr/>
        </p:nvCxnSpPr>
        <p:spPr>
          <a:xfrm flipV="1">
            <a:off x="6946900" y="4589463"/>
            <a:ext cx="2000250" cy="16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21A9B6E-1B68-49E4-883F-4CE730D46595}"/>
              </a:ext>
            </a:extLst>
          </p:cNvPr>
          <p:cNvSpPr/>
          <p:nvPr/>
        </p:nvSpPr>
        <p:spPr>
          <a:xfrm>
            <a:off x="8528050" y="4303713"/>
            <a:ext cx="46038" cy="460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58DC9-1101-705B-C7EB-FECA551B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19735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Relatively straight,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 this data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suitable for using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normal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424A53-C2D5-BE22-BC21-0E3ED6A6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75" y="4545013"/>
            <a:ext cx="2884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Larger observations deviate from the line, data is skewed right, so this data is NOT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Normal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D2EBD1-D991-46ED-AEAB-F695B77D23CE}"/>
              </a:ext>
            </a:extLst>
          </p:cNvPr>
          <p:cNvSpPr/>
          <p:nvPr/>
        </p:nvSpPr>
        <p:spPr>
          <a:xfrm>
            <a:off x="8504238" y="4457700"/>
            <a:ext cx="46037" cy="460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90713B-B82B-486C-BA58-674C4ECE8EB3}"/>
              </a:ext>
            </a:extLst>
          </p:cNvPr>
          <p:cNvSpPr/>
          <p:nvPr/>
        </p:nvSpPr>
        <p:spPr>
          <a:xfrm>
            <a:off x="8482013" y="4611688"/>
            <a:ext cx="46037" cy="44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E785B9-FD00-408F-827B-5E3BBABA69E2}"/>
              </a:ext>
            </a:extLst>
          </p:cNvPr>
          <p:cNvSpPr/>
          <p:nvPr/>
        </p:nvSpPr>
        <p:spPr>
          <a:xfrm>
            <a:off x="8478838" y="4784725"/>
            <a:ext cx="46037" cy="460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9B76-7AA7-4808-B424-8EDE6DA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09538"/>
            <a:ext cx="8951913" cy="601662"/>
          </a:xfrm>
        </p:spPr>
        <p:txBody>
          <a:bodyPr/>
          <a:lstStyle/>
          <a:p>
            <a:pPr>
              <a:defRPr/>
            </a:pPr>
            <a:r>
              <a:rPr lang="en-CA" dirty="0"/>
              <a:t>Using Ti-83 TO make Normal probability plot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94F6C56-37A0-7C7F-3B8C-B29D8D3487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5025" y="820738"/>
            <a:ext cx="10764838" cy="3614737"/>
          </a:xfrm>
        </p:spPr>
        <p:txBody>
          <a:bodyPr/>
          <a:lstStyle/>
          <a:p>
            <a:r>
              <a:rPr lang="en-CA" altLang="en-US"/>
              <a:t>First type all the data values in L1</a:t>
            </a:r>
          </a:p>
          <a:p>
            <a:pPr lvl="1"/>
            <a:r>
              <a:rPr lang="en-CA" altLang="en-US"/>
              <a:t>Stats </a:t>
            </a:r>
            <a:r>
              <a:rPr lang="en-CA" altLang="en-US">
                <a:sym typeface="Wingdings" panose="05000000000000000000" pitchFamily="2" charset="2"/>
              </a:rPr>
              <a:t> Edit  “type data in L1”</a:t>
            </a:r>
            <a:endParaRPr lang="en-CA" altLang="en-US"/>
          </a:p>
          <a:p>
            <a:r>
              <a:rPr lang="en-CA" altLang="en-US"/>
              <a:t>Then go to Stats Plot and select the plot shown below:</a:t>
            </a:r>
          </a:p>
          <a:p>
            <a:pPr lvl="1"/>
            <a:r>
              <a:rPr lang="en-CA" altLang="en-US"/>
              <a:t>“2</a:t>
            </a:r>
            <a:r>
              <a:rPr lang="en-CA" altLang="en-US" baseline="30000"/>
              <a:t>nd</a:t>
            </a:r>
            <a:r>
              <a:rPr lang="en-CA" altLang="en-US"/>
              <a:t>” </a:t>
            </a:r>
            <a:r>
              <a:rPr lang="en-CA" altLang="en-US">
                <a:sym typeface="Wingdings" panose="05000000000000000000" pitchFamily="2" charset="2"/>
              </a:rPr>
              <a:t> Y=   Select the 6</a:t>
            </a:r>
            <a:r>
              <a:rPr lang="en-CA" altLang="en-US" baseline="30000">
                <a:sym typeface="Wingdings" panose="05000000000000000000" pitchFamily="2" charset="2"/>
              </a:rPr>
              <a:t>th</a:t>
            </a:r>
            <a:r>
              <a:rPr lang="en-CA" altLang="en-US">
                <a:sym typeface="Wingdings" panose="05000000000000000000" pitchFamily="2" charset="2"/>
              </a:rPr>
              <a:t> plot  Data L1  “X’ axis</a:t>
            </a:r>
          </a:p>
          <a:p>
            <a:r>
              <a:rPr lang="en-CA" altLang="en-US">
                <a:sym typeface="Wingdings" panose="05000000000000000000" pitchFamily="2" charset="2"/>
              </a:rPr>
              <a:t>Graph the data: “x” axis is the data and “Y” axis will be the corresponding Z scores “aka Standardized Test Scores</a:t>
            </a:r>
          </a:p>
          <a:p>
            <a:pPr lvl="1"/>
            <a:r>
              <a:rPr lang="en-CA" altLang="en-US">
                <a:sym typeface="Wingdings" panose="05000000000000000000" pitchFamily="2" charset="2"/>
              </a:rPr>
              <a:t>ZoomStat #9</a:t>
            </a:r>
          </a:p>
          <a:p>
            <a:r>
              <a:rPr lang="en-CA" altLang="en-US">
                <a:sym typeface="Wingdings" panose="05000000000000000000" pitchFamily="2" charset="2"/>
              </a:rPr>
              <a:t>Draw the line crossing through most of the points, check for deviations on the left (small observations) and right side (large observations)</a:t>
            </a:r>
            <a:endParaRPr lang="en-CA" altLang="en-US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B063A04E-AA7E-3B3A-5EFA-D3522766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583113"/>
            <a:ext cx="30273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73E72DBA-3914-1432-1201-54F7DFCF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583113"/>
            <a:ext cx="31575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>
            <a:extLst>
              <a:ext uri="{FF2B5EF4-FFF2-40B4-BE49-F238E27FC236}">
                <a16:creationId xmlns:a16="http://schemas.microsoft.com/office/drawing/2014/main" id="{16E0E325-C801-6FC7-7BBC-D09F106E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583113"/>
            <a:ext cx="17510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Yates_TPS3e_Ch02_p11244a">
            <a:extLst>
              <a:ext uri="{FF2B5EF4-FFF2-40B4-BE49-F238E27FC236}">
                <a16:creationId xmlns:a16="http://schemas.microsoft.com/office/drawing/2014/main" id="{997629C3-78F9-50BB-0855-99A73C055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51038"/>
            <a:ext cx="32321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F85114-9F81-40DC-93AD-8B2A7CD3881F}"/>
              </a:ext>
            </a:extLst>
          </p:cNvPr>
          <p:cNvSpPr txBox="1">
            <a:spLocks/>
          </p:cNvSpPr>
          <p:nvPr/>
        </p:nvSpPr>
        <p:spPr>
          <a:xfrm>
            <a:off x="1717675" y="166688"/>
            <a:ext cx="8950325" cy="6016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n-CA" dirty="0"/>
              <a:t>Interpreting Normal probability plots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E17A3ADB-EF2F-FC78-4BDD-825862A3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011363"/>
            <a:ext cx="32337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>
            <a:extLst>
              <a:ext uri="{FF2B5EF4-FFF2-40B4-BE49-F238E27FC236}">
                <a16:creationId xmlns:a16="http://schemas.microsoft.com/office/drawing/2014/main" id="{5DA5A0A1-C386-55D2-398C-203E83A8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873250"/>
            <a:ext cx="3397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7C2925-68BF-1522-7169-5654A40B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714875"/>
            <a:ext cx="3097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/>
              <a:t>Most of the observations are on a straight line, this suggest that the population is Normally Distributed</a:t>
            </a:r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A4B12C0C-5C18-C2AF-BDD7-CEFB1FAD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806450"/>
            <a:ext cx="10453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2200"/>
              <a:t>If the observations from our sample yields a normal probability plot that is linear </a:t>
            </a:r>
            <a:r>
              <a:rPr lang="en-CA" altLang="en-US" sz="2200">
                <a:sym typeface="Wingdings" panose="05000000000000000000" pitchFamily="2" charset="2"/>
              </a:rPr>
              <a:t> this suggests that the population is normally distributed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B0F91-B3A2-E172-B0EC-761F6C0D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706938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/>
              <a:t>A plot that curves upwards indicates a long tail to the right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8616F-7107-FE88-B40E-C66A139C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4719638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/>
              <a:t>An “S” shaped curve indicates shorter than normal tails, meaning less variance than expected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C2C0CD1-A5E1-E759-F0B9-106F918D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8288"/>
            <a:ext cx="97409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apstatc22"/>
  <p:tag name="ISPRING_RESOURCE_PATHS_HASH" val="53c84d7fa4417cb61095a0b9cc749baa60cbb58f"/>
  <p:tag name="ISPRING_SCORM_PASSING_SCORE" val="100.0000000000"/>
  <p:tag name="ISPRING_RESOURCE_PATHS_HASH_2" val="def8aaf8b596a9be9dd43dbfe21b3473964a8"/>
  <p:tag name="ISPRING_ULTRA_SCORM_COURSE_ID" val="C61E7B2F-928E-4B71-863F-8060E4770A9D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LAYERS_CUSTOMIZATION_2" val="UEsDBBQAAgAIANJ+Pk+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NJ+Pk8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NJ+Pk8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DSfj5P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NJ+Pk/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DSfj5PjnP2+moAAADlAAAAGgAAAG5vbmUvaHRtbF9za2luX3NldHRpbmdzLmpzq+ZSAAKlHCUFK4VqMBvMTyotKcnP00vOzytJzSvRy8svyk0Eq1FSdgMDJR2civPLUosIKE1LTE5FMdTUyMLJBadKhIkmTuYuzpbI6goS01P1khKTs9OL8kvzUiDKnF1dDF2MlcCqarlqAVBLAwQUAAIACADSfj5PvH0190oAAABJAAAAFwAAAG5vbmUvbG9jYWxfc2V0dGluZ3MueG1ss7GvyM1RKEstKs7Mz7NVMtQzUFJIzUvOT8nMS7dVCg1x07VQUiguScxLSczJz0u1VcrLV1Kwt+OyyclPTswJTi0pASos1rfjAgBQSwMEFAACAAgA1H4+T5BJJiUoBQAA9hMAACYAAAB1bml2ZXJzYWwtbm8tdmlkZW8vY29tbW9uX21lc3NhZ2VzLmxuZ61Y/27bNhD+v0DfgRBQYAO6tB3QYBgSF7TExEJkyRXppNkwCIzE2EQk0dUPJ95fe5o92J5kR0p27baBpKRAHJiS77sj+X13R558eMhStBZFKVV+ar07emshkccqkfni1Jqzs19+s1BZ8TzhqcrFqZUrC30YvXxxkvJ8UfOFgO8vXyB0komyhGE50qMvYySTU2s2jsbYvohYEOHZLBrPGQv8yMNj4lmjMY/vTt60P3/E2g6mM+xfR15wHkRj99wa2Spb8XyDPLVQP/16fPzw7v3xz4Ng6BR73iEQMkjv3/YA8lkYeBGgES/yySdmjfT/YXbBnHmuT6xR+2WY9Swkl9ZI/++0m4ch8VlEPdchkUsjP2BmLTzCiGONrlWNlnwtUKXQWop7VC0FsKCShUBlKhPzIlbwIK9FlzMnmGLXj0JCWejazA18a0RVUWxeG1heV0tVgLsSJbLkN6lIjE/gm3m/KkQJrnkFfETwVy0l/FJlXOZH3a6vfC/AjiHZlFCKz2Fx2W5SgHQAfy+rJbxLhHoNLu7zVPEE3RYCAAOK+GqVyrj5paSrQkc4S/mmM4oQX7n+OZA98GhEfGf7xBqRPEFOwfVkB6KEmJIQAApeiuIJtpHhujFHOE2HIUzc84kHH6ZDmMjFMoVPNTSOGQEmzETeZQVMJSFwnNKrIHT0ooErxNGKl+W9KpIDlu7vZxew69sBCMFme+BMY2yBgR8Scl9RiLjqBoMoseF3qyuYKhAwYiYZaElldVmBbLJVKiphopV6Kjw2lLoRtwr0lQq+brgP3o3YOmnu4blvT6Ix26VQj9d5vOxpB+L8rj721VADTfY53xlTixaNg0+QXSAZBkMsggvIgRdDLK4JhUUmtMvGx5fuOTa7BHlvm5S2SS/mOsekG8TjGOw0m9ZS1SU80UsCqcnsSHk0zA0lH+fAYhd7j+TWBhXoYEYLuRYQR5GIotMRpHubOFpUH+fuH9EZdj3ifId6fINyVSGerHkeCyBbzPWebuBdIhPzTtPe+P9cy78Rr9pU/6qtEr5DPr0aGs9BYXlEEbyqRLaqulzrBWvDf0oUWuKPhtBn6k/zT23i49ANfszOlDKr06YCPXt/dpEN3aPOIJ65Uv1360dHQptSQ6Bh0cUReoy0v9VEux27ga6Iiehv5/pnYDNr6hYUNje/Vf2t/aAF8BV6KgadwBqbyCm0OhlUof62lzDrg/AvdcHob39FxtRlUHWuxE0pq07PRs+966uR89ML617PelBsmMs8CNkHwEXbD5YolRnEn/TAnE/JdgWaEnEwkytVp4mRfyrvTJmAta0z8W03fFuozDxNebmlf1OmPjwnimZyYeN0NqCf2im49/7sCfjpu0QJDqGNsbFv697H1mpPexqBfPRSeIxuWyfQUcareAnl+FbVedITqDmCOeQMA1g7Zyp40d2FtQBfhdE8Re3T3weB6I4OkijZgf3pq0qUfw0G0dPYYdDm4Cceqk4ghseHAZhBH6v24Lu163kOZi5w+YccMHlT4jKVwaOjbr8glXbrMWPYnkxBTdSIR9UFtJBDELbksYN5CAe0Voc2AEE7wGSVCkQeuFbPENQpDi8gz5ojlzWa8uIOkjRTKh0Um9lALY5q2Jy+3GjUVSrzQZE/r0TqCTN3FmHHMdc7sJJwer9rOoIEjo9xe8+TqkVvMHuCfagBX+GJRFZDAUNCdtc3+orCXAd4iut7tv/++bfL3pTdbYaFJNaMv6Sw9bdVeDcqzQ3dyZu9C7v/AVBLAwQUAAIACADUfj5PFR5gG6MAAAB/AQAANwAAAHVuaXZlcnNhbC1uby12aWRlby9wbGF5YmFja19hbmRfbmF2aWdhdGlvbl9zZXR0aW5ncy54bWx1kEEKgzAQRfeewhsIXYdA16VFqBcYcZRAkgmZUfD2TURtadNl3vs/w4xiFDF+Yl3VtYJZ6CkQRUucUTXvd7YMC169cSCGfMKCvOdKJjcsUWgjMnrZlB7Bcsr/8GN4a2E9P+IjXjDlQmcc6kupsJlc8rCYaWPdGlCPEdOAL5hz6KG3eMO1J4jD4wzsG//VuZs2mx3eaUAdIrkgqvlAVbrXcfQXUEsDBBQAAgAIANR+Pk9LM4aKLwUAAGgdAAAwAAAAdW5pdmVyc2FsLW5vLXZpZGVvL2ZsYXNoX3B1Ymxpc2hpbmdfc2V0dGluZ3MueG1s5Vnbcts2EH33V2DYyWMsO7GbxCPJo0jUWBPdKtJJPJ2OByJXImoQYAFQjvLUr+mH9Uu6EC1a8hVKIk+aPHhkgnvOLvaGJVk9/pRyMgOlmRQ1b393zyMgIhkzMa15p2H7+WuPaENFTLkUUPOE9Mhxfaea5WPOdBKAMSiqCdIIfZSZmpcYkx1VKpeXl7tMZ8relTw3yK93I5lWMgUahAFVyTid44+ZZ6C9KwYHAvxLpbiC1Xd2CKkWTD0Z5xwIi9FyweymKG9zqhOvUoiNaXQxVTIXcVNyqYiajmveL02/td96uZQpqFosBWF9ouu4aJfNEY1jZq2gPGCfgSTApgmau7934JFLFpuk5r3ce2F5UL5ym2fBXmyeWp6mRC8Ic6UgBUNjamhxWWhUMAGF4QBdNyoHJF1bW5E08MmUC8VSPBc0ZVGId4j1Vc1rhecjv+2P/H7TPz8ddQtTnRFhJ+z6Tpig22n55/1B6AfnJ2GvuzEo9D+GG4A2tcyZfjjyA78f+qPzt53Bhgh3o64xfq/R6W6I+eC/DTrhppr6jd6mkOHJoO+GOTkb+qNup//uPBwMumFneI1a5PBKtlYr64lfxQKRuVpNb5Pk6VhQxrHZ3MhxDQbbFadqCqFsM6zGCeUaPPJnBtPfcsqZmdsKxa52AZA1dAaRGdnqq3m2orxruoIQDcOSLGv78E1Z2q9er229Umi/3tadVlbLZjdMpJFPbP3+3mFp/puDh82/x9AqNYZGCTYxs+xBqytLKWaRNDJshh0SbmxzknMe5FkmlbluY6uLpRH30FQnUqxF3l6TseRx6TFIxxD3aQorrT+4YKKNkvsemWCOcvTlIANBAirwuGEG/RuVBDofa8PM4phpX0k3FKOcIB+eh0B6wS1/RwlVei0py9DaFh/Vf+9LA/qPwt3F0r2iAWeoxZaGk7wvYtJS9BKPRxfxIQgXsRPMHG6zB5STEYrqDSRJg3Mn4RTryEXwA4w1M+AkKnMek7nMCWcX6GdJMOPzFP9LgKwey2SiZLpYxdHBEL0Iy4zBJcTHLorOUEWaIxLnlIyDKTT8lbPPZAwTqZAX6AzDhutMF/y7GxFnVOtrUrq08VlxuHX6Lf/jM7tBGs8oDgqbkWN5Q5qZrfDTORHSLHHojojmmBU2KDGLF/dc9rb75WEoOwzG+RtFY41fszTn9FvSlw5Zod5iyLejZZPAP2qBs9qEzhaFbot3QY0lzjAkBSfeiPB0YCIHV8KICiIFnxMa4YCibduYMZlrXCkaREGtv9zCAo9puria4kmGGlUMyolyb//Fy4PDX1+9fnO0W/n373+ePwi6Gt2GnFp1xezWfHDgd0beeLh4BHfPEO+GujHKPwK6d6B3xm1q5gPDvTPyjhHfGXtz0HcG3hr3H0E+MPTfwralSm3XiW/F8+7nPwd4xxrdaIad953w7A6CRSncHtiqFTtM3j1bLmbs73W0DPzGqHlCMFyn3TA4cmkPfYmd2EQJNpiJfQnighmchhhT34nehs5pFh35750IMYhOndRNbX/gtOF3LlKjYnYcrsyNTibgLDAtzjacBjhLcXiNn6yzf02fdarLb9yit9a6/h/t56sfbYv+taX2A1RFydZS9+c4ILYZoB/Y7d/3O58f+cXMaPly1kW4R9UFKBJKyZ3kh8tXkKQjJtIFEQCQFB+y3RwYw5O2q/XED/xe5+2g2/oJjobv1IPFVfnZYe07Q/n+e/3DnL2TMsFSdKt9MC+/5tUPD/aqlbtv7ewg2/rX0frOf1BLAwQUAAIACADUfj5PDnvHIGUDAACXDAAAKgAAAHVuaXZlcnNhbC1uby12aWRlby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Kue4TztmtdkpWxmlYmSD/dypFTGfT4ljVjDAWnXXkmVjdFfV0HsVaWcJNPiXROp/abl2udODjDiNLEDCB3B8TUex2FCpL4q1plX68xehmAerWIzlRNqPE0UM2aH/TqK9ZzO2AVez+FGAoTz1RqvghfgFxxXgsj4pYBUnoQat2Njjvho2nGNgz5JddQLTK45RRvwb/yHZPgfUEsDBBQAAgAIANR+Pk/65zdOKgUAAPIcAAAvAAAAdW5pdmVyc2FsLW5vLXZpZGVvL2h0bWxfcHVibGlzaGluZ19zZXR0aW5ncy54bWzdWd1S2zgUvucpNN7pZQn0Z9syCUyamMHT/G1s2jI7O4xin8RaZMkryaHp1T7NPtg+yR7FxCQQQOkSOu0FEyyf79PR+bddP/qScTIFpZkUDW9/d88jIGKZMDFpeKfR8fO3HtGGioRyKaDhCemRo8Odel6MONNpCMagqCZII/RBbhpeakx+UKtdXl7uMp0re1fywiC/3o1lVssVaBAGVC3ndIY/ZpaD9q4YHAjwL5PiCna4s0NIvWTqyqTgQFiCmgtmD0X5icm4VyulRjS+mChZiKQluVRETUYN75eW395vv1zIlExtloGwJtGHuGiXzQFNEmaVoDxkX4GkwCYparu/98ojlywxacN7uffC8qB87TbPnL08O7U8LYlGEOZqgwwMTaih5WW5o4IxKPQG6EOjCkDSlbUlSQNfTLVQLiUzQTMWR3iHWFM1vHZ0PvSP/aHfa/nnp8NOqaozIgqiju+ECTtB2z/v9SM/PD+Jup2NQZH/OdoAtKlmzvSDoR/6vcgfnr8P+hsi3JW6xvjdZtDZEPPJfx8G0aY79ZrdTSGDk37PDXNyNvCHnaD34Tzq9ztRMLhGzWN4KVrrtdXAr2OCyEIth7dJi2wkKONYa27EuAaD1YpTNYFIHjPMxjHlGjzyZw6T3wrKmZnZDMWidgGQN3UOsRna7Gt4NqO8a7qSEBXDlKxy+/W7KrXfvF05eq3c/fpYa7WsV7VukEojn1j7/b3XlfrvXt2v/h2K1qkxNE6xiJlFDVpeWUgxi6SxYVOskHDjmOOC87DIc6nMdRlbXqyUuIOmPpZixfP2mowkTyqLQTaCpEczjL/BsfDIGIOSo/H6OQgSUoHthRk0aFwhdDHShpl5Wzm+km4qRjnB1oH9D0g3vGXgOKVKr0Rh5Utb0+PD33vSgP6jtG+5dKdoyBnuYnPBSd4XCWkreont0EV8AMJF7ARDhdtwAeWkhKJ6A0nS5NxJOMPEcRH8BCPNDDiJyoInZCYLwtkF2lkSDPEiw/9SIMt9mIyVzOarnGpD9NwtUwaXkBy5bHSGW2QFInEuyTmYcoe/CvaVjGAsFfICnaLbcJ3pkn93I+Kcan1NShc6Piu7WdBr+5+f2QPSZEpxMtiMHPMZstxshZ/OiJBmgUNzxLTAqLBOSVgyv+dytt1vd0NVUtDPj+SNFX7NsoLTx6SvDLJEvUWXb2eXTRz/oAbO26Z0Ok90m7xzakxxhi4pOfFGjI2DiQJcCWMqiBR8RmiME4m2ZWPKZKFxpSwQJbX+dg1LPIbp/GqCDy24o0pAOVHu7b94+er1r2/evjvYrf379z/P7wVdzWoDTu125bDWunfCd0beeJp4AHfH1O6GujG7PwC6c4J3xm2q5j3TvDNyzUzvjL052TsDb833DyDvmfJvYY+lymzVSW75c/0DnwM8sEo3W1HwMYjO1hDMU+H2wFav2elx/TA5H6pvzJKj7zdMhn5z2Doh6KDTThQeuBSEnsTaa+IUS8rYvudwwfRPI/Si70RvneU0fQ79j06E6Dan2um2ba/vdOAPLlLDclocLE2KTipg95+U3Qz7P2cZjqvJk9Xy/1NZnTLxkYvy1orVj1Fw1j69snsrTlmjtlRwgKo43Vqw/sBN4Pv55Ce29Nro1+saLgkhYxb0RJ33Z37XMly8YHUR7lJ1AYpEUnIn+cHiNSIJxFi6IEIAkuFzs5sBE3jS6rQa9KHfDd73O+2tRj9zC/8fouQ8rvnKq+q7wcqHguoF9uqXtR1cX/1OebjzH1BLAwQUAAIACADUfj5P7ExZUrYBAAB6BgAAKAAAAHVuaXZlcnNhbC1uby12aWRlby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1H4+T7jnPPJeAAAAYwAAACUAAAB1bml2ZXJzYWwtbm8tdmlkZW8vbG9jYWxfc2V0dGluZ3MueG1sDcq9DkBADADg3VM03f1tBsdmtOABGhqR9FpxR3h7t33D1/avF3j4Coepw7qoEFhX2w7dHS7zkDcIIZJuJKbsUA2h77JWbCWZOMYUA5xCH18z+4TII/k0h1sEyy77AVBLAQIAABQAAgAIANJ+Pk+4+Zi64gIAAGcKAAAYAAAAAAAAAAEAAAAAAAAAAABub25lL2NvbW1vbl9tZXNzYWdlcy5sbmdQSwECAAAUAAIACADSfj5PFR5gG6MAAAB/AQAAKQAAAAAAAAABAAAAAAAYAwAAbm9uZS9wbGF5YmFja19hbmRfbmF2aWdhdGlvbl9zZXR0aW5ncy54bWxQSwECAAAUAAIACADSfj5PH1SKajADAADHDgAAIgAAAAAAAAABAAAAAAACBAAAbm9uZS9mbGFzaF9wdWJsaXNoaW5nX3NldHRpbmdzLnhtbFBLAQIAABQAAgAIANJ+Pk9xV5SdFQEAANECAAAcAAAAAAAAAAEAAAAAAHIHAABub25lL2ZsYXNoX3NraW5fc2V0dGluZ3MueG1sUEsBAgAAFAACAAgA0n4+T9ebcJYrAwAAbw4AACEAAAAAAAAAAQAAAAAAwQgAAG5vbmUvaHRtbF9wdWJsaXNoaW5nX3NldHRpbmdzLnhtbFBLAQIAABQAAgAIANJ+Pk+Oc/b6agAAAOUAAAAaAAAAAAAAAAEAAAAAACsMAABub25lL2h0bWxfc2tpbl9zZXR0aW5ncy5qc1BLAQIAABQAAgAIANJ+Pk+8fTX3SgAAAEkAAAAXAAAAAAAAAAEAAAAAAM0MAABub25lL2xvY2FsX3NldHRpbmdzLnhtbFBLAQIAABQAAgAIANR+Pk+QSSYlKAUAAPYTAAAmAAAAAAAAAAEAAAAAAEwNAAB1bml2ZXJzYWwtbm8tdmlkZW8vY29tbW9uX21lc3NhZ2VzLmxuZ1BLAQIAABQAAgAIANR+Pk8VHmAbowAAAH8BAAA3AAAAAAAAAAEAAAAAALgSAAB1bml2ZXJzYWwtbm8tdmlkZW8vcGxheWJhY2tfYW5kX25hdmlnYXRpb25fc2V0dGluZ3MueG1sUEsBAgAAFAACAAgA1H4+T0szhoovBQAAaB0AADAAAAAAAAAAAQAAAAAAsBMAAHVuaXZlcnNhbC1uby12aWRlby9mbGFzaF9wdWJsaXNoaW5nX3NldHRpbmdzLnhtbFBLAQIAABQAAgAIANR+Pk8Oe8cgZQMAAJcMAAAqAAAAAAAAAAEAAAAAAC0ZAAB1bml2ZXJzYWwtbm8tdmlkZW8vZmxhc2hfc2tpbl9zZXR0aW5ncy54bWxQSwECAAAUAAIACADUfj5P+uc3TioFAADyHAAALwAAAAAAAAABAAAAAADaHAAAdW5pdmVyc2FsLW5vLXZpZGVvL2h0bWxfcHVibGlzaGluZ19zZXR0aW5ncy54bWxQSwECAAAUAAIACADUfj5P7ExZUrYBAAB6BgAAKAAAAAAAAAABAAAAAABRIgAAdW5pdmVyc2FsLW5vLXZpZGVvL2h0bWxfc2tpbl9zZXR0aW5ncy5qc1BLAQIAABQAAgAIANR+Pk+45zzyXgAAAGMAAAAlAAAAAAAAAAEAAAAAAE0kAAB1bml2ZXJzYWwtbm8tdmlkZW8vbG9jYWxfc2V0dGluZ3MueG1sUEsFBgAAAAAOAA4AiAQAAO4kAAAAAA=="/>
  <p:tag name="ISPRING_LMS_API_VERSION" val="SCORM 1.2"/>
  <p:tag name="ISPRING_CMI5_LAUNCH_METHOD" val="any window"/>
  <p:tag name="ISPRINGCLOUDFOLDERID" val="1"/>
  <p:tag name="ISPRINGONLINEFOLDERID" val="1"/>
  <p:tag name="ISPRING_CURRENT_PLAYER_ID" val="universal-no-video"/>
  <p:tag name="ISPRING_FIRST_PUBLISH" val="1"/>
  <p:tag name="ISPRING_RESOURCE_PATHS_HASH_PRESENTER" val="7111ee78ef6ba0bfe977944526eb75e11a5c96c"/>
  <p:tag name="ISPRING_OUTPUT_FOLDER" val="[[&quot;\uFFFD\uFFFDQj{D1961B4B-4104-4DBD-91AB-5334FB564497}&quot;,&quot;C:\\Users\\e15108\\OneDrive - SD41\\Statistics\\Online Stats Notes\\BCMathca\\AP Stat&quot;],[&quot;\uFFFDʾ\&quot;{58857F64-F778-46F3-A3E4-9740F72F057B}&quot;,&quot;C:\\Users\\Danny\\OneDrive - SD41\\Website\\Statistics&quot;]]"/>
  <p:tag name="ISPRING_ULTRA_SCORM_COURCE_TITLE" val="AP Stats 2.2 Normal Distribution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  <p:tag name="ISPRING_PRESENTATION_TITLE" val="AP Stats 2.2 Normal Distribu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D58E86-7AFC-4013-9CB6-6C5100036315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5BA889-C649-4915-A7EB-0E5F73C4BA1D}: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A5EA7A-0902-44D9-AE81-67DC7CDA41B0}:2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C47462-8371-4353-BBDF-66AE1940FB4F}:2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E8ADD6-FEF4-468F-BA30-E2C217D64114}:2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CEF2F4-26DC-4AA1-91C1-122892A0EB29}: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8D013D-4870-496C-9F39-AA5643888480}:2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F6ABA-4475-477B-A20C-56F149D63675}:2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9F0BA-A1E4-4B50-853B-DB266BCA7C03}:2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3039A5-EACF-46FE-B9CF-EF219DF7FAEE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BA1D7-3B32-42D9-AD27-CDD2CBAF3060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32DE5B-B8E2-42FF-888C-3C4980CEB675}: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A75D85-B5C7-497E-9F93-420DAA379090}:2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4093B-2AC8-4504-A6AB-2500584B3247}:2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7C9933-C823-41DD-A62D-F2849E96C18D}:2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785578-4570-4DB6-885D-7B6040ED6DCA}:2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1BDA24-AB50-4B28-8086-77F15C100AC2}:2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8D178-5EDF-46AB-BA29-7BC40D0BFB8A}:2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D15FA9-B253-4D61-8F0D-4232E21F6EA9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FAC6E6-C08C-48E5-854F-5ADEA2955AAA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EBBEDF-7E9D-4F56-8725-0B6453F41FFE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573A27-38E5-40D2-8D9B-35FC2B10277F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949B49-3DC4-450E-AFC1-8A163A27F8EA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FA2CD2-0E8C-4F5F-9815-7C409221889A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6242A6-64DA-4282-99BD-5FE8736C7408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DB4ECF-F1F4-442D-9C10-6D5E5B39F091}:27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694DE30B604095726188DD991C7B" ma:contentTypeVersion="4" ma:contentTypeDescription="Create a new document." ma:contentTypeScope="" ma:versionID="0a37a7ac9d62fc0504f08d1a70cdd1f7">
  <xsd:schema xmlns:xsd="http://www.w3.org/2001/XMLSchema" xmlns:xs="http://www.w3.org/2001/XMLSchema" xmlns:p="http://schemas.microsoft.com/office/2006/metadata/properties" xmlns:ns2="53ef661c-07f7-492c-9ee3-cb7ef00def28" targetNamespace="http://schemas.microsoft.com/office/2006/metadata/properties" ma:root="true" ma:fieldsID="13d807b3e1f5edd271c25cb72604bbb3" ns2:_="">
    <xsd:import namespace="53ef661c-07f7-492c-9ee3-cb7ef00d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f661c-07f7-492c-9ee3-cb7ef00de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AD9D0-140C-4340-8F3F-931623F0F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ef661c-07f7-492c-9ee3-cb7ef00d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E1EAC-2569-4762-9B89-0A078F604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2494</TotalTime>
  <Words>2090</Words>
  <Application>Microsoft Office PowerPoint</Application>
  <PresentationFormat>Widescreen</PresentationFormat>
  <Paragraphs>221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2.2 Normal Distribution</vt:lpstr>
      <vt:lpstr>PowerPoint Presentation</vt:lpstr>
      <vt:lpstr>What is a Normal Distribution?</vt:lpstr>
      <vt:lpstr>Example of Normal Distribution: </vt:lpstr>
      <vt:lpstr>PowerPoint Presentation</vt:lpstr>
      <vt:lpstr>How to Check if Data is Normally Distributed?: </vt:lpstr>
      <vt:lpstr>Using Ti-83 TO make Normal probability plot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Properties of Normal Distributions</vt:lpstr>
      <vt:lpstr>PowerPoint Presentation</vt:lpstr>
      <vt:lpstr>Z-scores and Normally Distributed</vt:lpstr>
      <vt:lpstr>Ex: Find the proportions of observations from a normal standard distribution that fall within each region.</vt:lpstr>
      <vt:lpstr>PowerPoint Presentation</vt:lpstr>
      <vt:lpstr>Ex: For each standard normal distribution, Find the z-score with the given area (No Calculator)</vt:lpstr>
      <vt:lpstr>Ex: (P147 #2.33)The length of human pregnancies from conception to birth resembles a Normal Distribution with a mean of 266 days and a standard deviation of 16days.  Find the following: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 2.2 Normal Distribution</dc:title>
  <dc:creator>danny young</dc:creator>
  <cp:lastModifiedBy>Danny Young</cp:lastModifiedBy>
  <cp:revision>104</cp:revision>
  <dcterms:created xsi:type="dcterms:W3CDTF">2010-09-20T03:29:37Z</dcterms:created>
  <dcterms:modified xsi:type="dcterms:W3CDTF">2024-02-26T23:54:42Z</dcterms:modified>
</cp:coreProperties>
</file>